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Lst>
  <p:sldIdLst>
    <p:sldId id="256" r:id="rId2"/>
    <p:sldId id="257" r:id="rId3"/>
    <p:sldId id="275" r:id="rId4"/>
    <p:sldId id="276" r:id="rId5"/>
    <p:sldId id="258" r:id="rId6"/>
    <p:sldId id="259" r:id="rId7"/>
    <p:sldId id="268" r:id="rId8"/>
    <p:sldId id="269" r:id="rId9"/>
    <p:sldId id="277" r:id="rId10"/>
    <p:sldId id="260" r:id="rId11"/>
    <p:sldId id="261" r:id="rId12"/>
    <p:sldId id="263" r:id="rId13"/>
    <p:sldId id="283" r:id="rId14"/>
    <p:sldId id="264" r:id="rId15"/>
    <p:sldId id="273" r:id="rId16"/>
    <p:sldId id="274" r:id="rId17"/>
    <p:sldId id="266" r:id="rId18"/>
    <p:sldId id="267" r:id="rId19"/>
    <p:sldId id="270" r:id="rId20"/>
    <p:sldId id="271" r:id="rId21"/>
    <p:sldId id="272" r:id="rId22"/>
    <p:sldId id="278" r:id="rId23"/>
    <p:sldId id="279" r:id="rId24"/>
    <p:sldId id="280" r:id="rId25"/>
    <p:sldId id="281" r:id="rId26"/>
    <p:sldId id="282" r:id="rId27"/>
    <p:sldId id="284" r:id="rId2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521415D9-36F7-43E2-AB2F-B90AF26B5E84}">
      <p14:sectionLst xmlns:p14="http://schemas.microsoft.com/office/powerpoint/2010/main">
        <p14:section name="預設章節" id="{F012C193-8BA5-49EF-A216-8329639E0B20}">
          <p14:sldIdLst>
            <p14:sldId id="256"/>
            <p14:sldId id="257"/>
            <p14:sldId id="275"/>
            <p14:sldId id="276"/>
            <p14:sldId id="258"/>
            <p14:sldId id="259"/>
            <p14:sldId id="268"/>
            <p14:sldId id="269"/>
            <p14:sldId id="277"/>
            <p14:sldId id="260"/>
            <p14:sldId id="261"/>
            <p14:sldId id="263"/>
            <p14:sldId id="283"/>
            <p14:sldId id="264"/>
            <p14:sldId id="273"/>
            <p14:sldId id="274"/>
            <p14:sldId id="266"/>
            <p14:sldId id="267"/>
            <p14:sldId id="270"/>
            <p14:sldId id="271"/>
            <p14:sldId id="272"/>
            <p14:sldId id="278"/>
            <p14:sldId id="279"/>
            <p14:sldId id="280"/>
            <p14:sldId id="281"/>
            <p14:sldId id="282"/>
            <p14:sldId id="28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73" autoAdjust="0"/>
    <p:restoredTop sz="94660" autoAdjust="0"/>
  </p:normalViewPr>
  <p:slideViewPr>
    <p:cSldViewPr snapToGrid="0">
      <p:cViewPr varScale="1">
        <p:scale>
          <a:sx n="69" d="100"/>
          <a:sy n="69" d="100"/>
        </p:scale>
        <p:origin x="163" y="77"/>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1440" units="cm"/>
          <inkml:channel name="Y" type="integer" max="900" units="cm"/>
          <inkml:channel name="T" type="integer" max="2.14748E9" units="dev"/>
        </inkml:traceFormat>
        <inkml:channelProperties>
          <inkml:channelProperty channel="X" name="resolution" value="28.34646" units="1/cm"/>
          <inkml:channelProperty channel="Y" name="resolution" value="28.30189" units="1/cm"/>
          <inkml:channelProperty channel="T" name="resolution" value="1" units="1/dev"/>
        </inkml:channelProperties>
      </inkml:inkSource>
      <inkml:timestamp xml:id="ts0" timeString="2015-06-17T15:11:33.619"/>
    </inkml:context>
    <inkml:brush xml:id="br0">
      <inkml:brushProperty name="width" value="0.05292" units="cm"/>
      <inkml:brushProperty name="height" value="0.05292" units="cm"/>
      <inkml:brushProperty name="color" value="#FF0000"/>
    </inkml:brush>
  </inkml:definitions>
  <inkml:trace contextRef="#ctx0" brushRef="#br0">29210 10136 0,'0'0'422,"-24"0"-407,1 0 1,-1 0-1,1 0-15,-1 0 32,1 0-1,-1 0-16,24 0 32,-47 0 0,24 0-16,23 0 16,-24 0-16,-23 0 0,47 0 1,-23 0-1,-1 0-16,1 0 17,-1 0-17,1 0 16,23 0-15,-71-47 0,48 47 15,23 0-16,-47 0 17,23 0-32,24 0 31,-47-24-16,23 24 1,1 0 15,23 0-15,-24 0-1,-23 0 1,47 0 0,-23 0-1,-1 0 1,1 0 15,-1 0 16,1 0-16,23 0 0,-47 0 0,23 0 1,24 0-1,-23 0-16,-24 0 1,47 0 0,-24 0-1,1 0 1,-1 0 15,1 0-15,-1 0 15,1 0-16,-1 0 1,1 0 0,-1 0 15,24 0-16,-47 0 17,23 0-17,24 0-15,-23 0 16,-1 0 15,1 0-31,23 0 16,-24 0 15,1 0-16,-1 0 1,1 0 0,-1 0-1,24 0 1,-47 0 15,24 0-31,23 0 31,-24 0 0,-23 0-15,47 0 15,-23 0-15,-1 0-1,-23 0 1,47 0 31,-23 0-16,-1 0 0,1 0 0,-1 0-15,1 0 15,23 0-15,-47 0-1,23 0 1,24 0 15,-24 0 0,-23 0 1,47 0-1,-23 0-16,-1 0 1,1 0 0,-1 0-1,1 0 1,-1 0-1,1 0 17,-1 0-17,1 0 16,23 0 1,-47 0-17,23 0 1,24 0-1,-23 24 1,-24-24 15,47 0 0,-24 0-15,1 0 31,-1 0-16,1 0 78,-1 0-78,1 0 1,-1 0-17,1 0 1,-1 0-1,24 0 48,-47 0-32,23 0 156,24 23-62</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4" name="Freeform 6"/>
          <p:cNvSpPr>
            <a:spLocks/>
          </p:cNvSpPr>
          <p:nvPr/>
        </p:nvSpPr>
        <p:spPr bwMode="auto">
          <a:xfrm>
            <a:off x="0" y="4324350"/>
            <a:ext cx="1744663" cy="777875"/>
          </a:xfrm>
          <a:custGeom>
            <a:avLst/>
            <a:gdLst>
              <a:gd name="T0" fmla="*/ 2147483646 w 372"/>
              <a:gd name="T1" fmla="*/ 2147483646 h 166"/>
              <a:gd name="T2" fmla="*/ 2147483646 w 372"/>
              <a:gd name="T3" fmla="*/ 2147483646 h 166"/>
              <a:gd name="T4" fmla="*/ 2147483646 w 372"/>
              <a:gd name="T5" fmla="*/ 2147483646 h 166"/>
              <a:gd name="T6" fmla="*/ 2147483646 w 372"/>
              <a:gd name="T7" fmla="*/ 2147483646 h 166"/>
              <a:gd name="T8" fmla="*/ 2147483646 w 372"/>
              <a:gd name="T9" fmla="*/ 2147483646 h 166"/>
              <a:gd name="T10" fmla="*/ 2147483646 w 372"/>
              <a:gd name="T11" fmla="*/ 2147483646 h 166"/>
              <a:gd name="T12" fmla="*/ 2147483646 w 372"/>
              <a:gd name="T13" fmla="*/ 2147483646 h 166"/>
              <a:gd name="T14" fmla="*/ 2147483646 w 372"/>
              <a:gd name="T15" fmla="*/ 0 h 166"/>
              <a:gd name="T16" fmla="*/ 0 w 372"/>
              <a:gd name="T17" fmla="*/ 0 h 166"/>
              <a:gd name="T18" fmla="*/ 0 w 372"/>
              <a:gd name="T19" fmla="*/ 2147483646 h 166"/>
              <a:gd name="T20" fmla="*/ 2147483646 w 372"/>
              <a:gd name="T21" fmla="*/ 2147483646 h 1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zh-TW" altLang="en-US" smtClean="0"/>
              <a:t>按一下以編輯母片標題樣式</a:t>
            </a:r>
            <a:endParaRPr lang="en-US" dirty="0"/>
          </a:p>
        </p:txBody>
      </p:sp>
      <p:sp>
        <p:nvSpPr>
          <p:cNvPr id="3" name="Subtitle 2"/>
          <p:cNvSpPr>
            <a:spLocks noGrp="1"/>
          </p:cNvSpPr>
          <p:nvPr>
            <p:ph type="subTitle" idx="1"/>
          </p:nvPr>
        </p:nvSpPr>
        <p:spPr>
          <a:xfrm>
            <a:off x="2589213" y="4777379"/>
            <a:ext cx="8915399" cy="1126283"/>
          </a:xfrm>
        </p:spPr>
        <p:txBody>
          <a:bodyPr/>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en-US" dirty="0"/>
          </a:p>
        </p:txBody>
      </p:sp>
      <p:sp>
        <p:nvSpPr>
          <p:cNvPr id="5" name="Date Placeholder 3"/>
          <p:cNvSpPr>
            <a:spLocks noGrp="1"/>
          </p:cNvSpPr>
          <p:nvPr>
            <p:ph type="dt" sz="half" idx="10"/>
          </p:nvPr>
        </p:nvSpPr>
        <p:spPr/>
        <p:txBody>
          <a:bodyPr/>
          <a:lstStyle>
            <a:lvl1pPr>
              <a:defRPr/>
            </a:lvl1pPr>
          </a:lstStyle>
          <a:p>
            <a:pPr>
              <a:defRPr/>
            </a:pPr>
            <a:fld id="{10DBC15E-8F8D-4F1E-84B3-26166E50F611}"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a:xfrm>
            <a:off x="531813" y="4529138"/>
            <a:ext cx="779462" cy="365125"/>
          </a:xfrm>
        </p:spPr>
        <p:txBody>
          <a:bodyPr/>
          <a:lstStyle>
            <a:lvl1pPr>
              <a:defRPr/>
            </a:lvl1pPr>
          </a:lstStyle>
          <a:p>
            <a:pPr>
              <a:defRPr/>
            </a:pPr>
            <a:fld id="{87CC8546-85F8-4586-888E-0E7E98F8126A}" type="slidenum">
              <a:rPr lang="en-US" altLang="zh-TW"/>
              <a:pPr>
                <a:defRPr/>
              </a:pPr>
              <a:t>‹#›</a:t>
            </a:fld>
            <a:endParaRPr lang="en-US" altLang="zh-TW"/>
          </a:p>
        </p:txBody>
      </p:sp>
    </p:spTree>
    <p:extLst>
      <p:ext uri="{BB962C8B-B14F-4D97-AF65-F5344CB8AC3E}">
        <p14:creationId xmlns:p14="http://schemas.microsoft.com/office/powerpoint/2010/main" val="19297011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E69D07AA-116B-420E-9F3B-16806193C25E}"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6ACB2F2F-DB32-479C-981B-15FAA9DB4580}" type="slidenum">
              <a:rPr lang="en-US" altLang="zh-TW"/>
              <a:pPr>
                <a:defRPr/>
              </a:pPr>
              <a:t>‹#›</a:t>
            </a:fld>
            <a:endParaRPr lang="en-US" altLang="zh-TW"/>
          </a:p>
        </p:txBody>
      </p:sp>
    </p:spTree>
    <p:extLst>
      <p:ext uri="{BB962C8B-B14F-4D97-AF65-F5344CB8AC3E}">
        <p14:creationId xmlns:p14="http://schemas.microsoft.com/office/powerpoint/2010/main" val="21863306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5"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3"/>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TW" sz="8000" smtClean="0">
                <a:solidFill>
                  <a:schemeClr val="accent1"/>
                </a:solidFill>
                <a:latin typeface="Arial" panose="020B0604020202020204" pitchFamily="34" charset="0"/>
                <a:ea typeface="新細明體" panose="02020500000000000000" pitchFamily="18" charset="-120"/>
              </a:rPr>
              <a:t>“</a:t>
            </a:r>
          </a:p>
        </p:txBody>
      </p:sp>
      <p:sp>
        <p:nvSpPr>
          <p:cNvPr id="7" name="TextBox 14"/>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TW" sz="8000" smtClean="0">
                <a:solidFill>
                  <a:schemeClr val="accent1"/>
                </a:solidFill>
                <a:latin typeface="Arial" panose="020B0604020202020204" pitchFamily="34" charset="0"/>
                <a:ea typeface="新細明體" panose="02020500000000000000" pitchFamily="18" charset="-120"/>
              </a:rPr>
              <a:t>”</a:t>
            </a:r>
          </a:p>
        </p:txBody>
      </p:sp>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8" name="Date Placeholder 3"/>
          <p:cNvSpPr>
            <a:spLocks noGrp="1"/>
          </p:cNvSpPr>
          <p:nvPr>
            <p:ph type="dt" sz="half" idx="14"/>
          </p:nvPr>
        </p:nvSpPr>
        <p:spPr/>
        <p:txBody>
          <a:bodyPr/>
          <a:lstStyle>
            <a:lvl1pPr>
              <a:defRPr/>
            </a:lvl1pPr>
          </a:lstStyle>
          <a:p>
            <a:pPr>
              <a:defRPr/>
            </a:pPr>
            <a:fld id="{56E7F538-4438-4B70-BB1B-220AC4B1201C}" type="datetimeFigureOut">
              <a:rPr lang="en-US" altLang="zh-TW"/>
              <a:pPr>
                <a:defRPr/>
              </a:pPr>
              <a:t>6/17/2015</a:t>
            </a:fld>
            <a:endParaRPr lang="en-US" altLang="zh-TW"/>
          </a:p>
        </p:txBody>
      </p:sp>
      <p:sp>
        <p:nvSpPr>
          <p:cNvPr id="9" name="Footer Placeholder 4"/>
          <p:cNvSpPr>
            <a:spLocks noGrp="1"/>
          </p:cNvSpPr>
          <p:nvPr>
            <p:ph type="ftr" sz="quarter" idx="15"/>
          </p:nvPr>
        </p:nvSpPr>
        <p:spPr/>
        <p:txBody>
          <a:bodyPr/>
          <a:lstStyle>
            <a:lvl1pPr>
              <a:defRPr/>
            </a:lvl1pPr>
          </a:lstStyle>
          <a:p>
            <a:pPr>
              <a:defRPr/>
            </a:pPr>
            <a:endParaRPr lang="en-US" altLang="zh-TW"/>
          </a:p>
        </p:txBody>
      </p:sp>
      <p:sp>
        <p:nvSpPr>
          <p:cNvPr id="10" name="Slide Number Placeholder 5"/>
          <p:cNvSpPr>
            <a:spLocks noGrp="1"/>
          </p:cNvSpPr>
          <p:nvPr>
            <p:ph type="sldNum" sz="quarter" idx="16"/>
          </p:nvPr>
        </p:nvSpPr>
        <p:spPr>
          <a:xfrm>
            <a:off x="531813" y="3244850"/>
            <a:ext cx="779462" cy="365125"/>
          </a:xfrm>
        </p:spPr>
        <p:txBody>
          <a:bodyPr/>
          <a:lstStyle>
            <a:lvl1pPr>
              <a:defRPr/>
            </a:lvl1pPr>
          </a:lstStyle>
          <a:p>
            <a:pPr>
              <a:defRPr/>
            </a:pPr>
            <a:fld id="{A552F161-EBBC-42BF-A260-32B1D7960CE1}" type="slidenum">
              <a:rPr lang="en-US" altLang="zh-TW"/>
              <a:pPr>
                <a:defRPr/>
              </a:pPr>
              <a:t>‹#›</a:t>
            </a:fld>
            <a:endParaRPr lang="en-US" altLang="zh-TW"/>
          </a:p>
        </p:txBody>
      </p:sp>
    </p:spTree>
    <p:extLst>
      <p:ext uri="{BB962C8B-B14F-4D97-AF65-F5344CB8AC3E}">
        <p14:creationId xmlns:p14="http://schemas.microsoft.com/office/powerpoint/2010/main" val="21242562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7E2B3828-59D5-4015-A95A-938F3589ABCA}" type="datetimeFigureOut">
              <a:rPr lang="en-US" altLang="zh-TW"/>
              <a:pPr>
                <a:defRPr/>
              </a:pPr>
              <a:t>6/17/2015</a:t>
            </a:fld>
            <a:endParaRPr lang="en-US" altLang="zh-TW"/>
          </a:p>
        </p:txBody>
      </p:sp>
      <p:sp>
        <p:nvSpPr>
          <p:cNvPr id="7" name="Footer Placeholder 5"/>
          <p:cNvSpPr>
            <a:spLocks noGrp="1"/>
          </p:cNvSpPr>
          <p:nvPr>
            <p:ph type="ftr" sz="quarter" idx="11"/>
          </p:nvPr>
        </p:nvSpPr>
        <p:spPr/>
        <p:txBody>
          <a:bodyPr/>
          <a:lstStyle>
            <a:lvl1pPr>
              <a:defRPr/>
            </a:lvl1pPr>
          </a:lstStyle>
          <a:p>
            <a:pPr>
              <a:defRPr/>
            </a:pPr>
            <a:endParaRPr lang="en-US" altLang="zh-TW"/>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357B7F95-E952-4E00-8E30-B0C73331C07C}" type="slidenum">
              <a:rPr lang="en-US" altLang="zh-TW"/>
              <a:pPr>
                <a:defRPr/>
              </a:pPr>
              <a:t>‹#›</a:t>
            </a:fld>
            <a:endParaRPr lang="en-US" altLang="zh-TW"/>
          </a:p>
        </p:txBody>
      </p:sp>
    </p:spTree>
    <p:extLst>
      <p:ext uri="{BB962C8B-B14F-4D97-AF65-F5344CB8AC3E}">
        <p14:creationId xmlns:p14="http://schemas.microsoft.com/office/powerpoint/2010/main" val="32898454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6" name="TextBox 16"/>
          <p:cNvSpPr txBox="1">
            <a:spLocks noChangeArrowheads="1"/>
          </p:cNvSpPr>
          <p:nvPr/>
        </p:nvSpPr>
        <p:spPr bwMode="auto">
          <a:xfrm>
            <a:off x="2466975" y="647700"/>
            <a:ext cx="609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TW" sz="8000" smtClean="0">
                <a:solidFill>
                  <a:schemeClr val="accent1"/>
                </a:solidFill>
                <a:latin typeface="Arial" panose="020B0604020202020204" pitchFamily="34" charset="0"/>
                <a:ea typeface="新細明體" panose="02020500000000000000" pitchFamily="18" charset="-120"/>
              </a:rPr>
              <a:t>“</a:t>
            </a:r>
          </a:p>
        </p:txBody>
      </p:sp>
      <p:sp>
        <p:nvSpPr>
          <p:cNvPr id="7" name="TextBox 17"/>
          <p:cNvSpPr txBox="1">
            <a:spLocks noChangeArrowheads="1"/>
          </p:cNvSpPr>
          <p:nvPr/>
        </p:nvSpPr>
        <p:spPr bwMode="auto">
          <a:xfrm>
            <a:off x="11114088" y="2905125"/>
            <a:ext cx="60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eaLnBrk="1" hangingPunct="1">
              <a:defRPr/>
            </a:pPr>
            <a:r>
              <a:rPr lang="en-US" altLang="zh-TW" sz="8000" smtClean="0">
                <a:solidFill>
                  <a:schemeClr val="accent1"/>
                </a:solidFill>
                <a:latin typeface="Arial" panose="020B0604020202020204" pitchFamily="34" charset="0"/>
                <a:ea typeface="新細明體" panose="02020500000000000000" pitchFamily="18" charset="-120"/>
              </a:rPr>
              <a:t>”</a:t>
            </a:r>
          </a:p>
        </p:txBody>
      </p:sp>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8" name="Date Placeholder 4"/>
          <p:cNvSpPr>
            <a:spLocks noGrp="1"/>
          </p:cNvSpPr>
          <p:nvPr>
            <p:ph type="dt" sz="half" idx="14"/>
          </p:nvPr>
        </p:nvSpPr>
        <p:spPr/>
        <p:txBody>
          <a:bodyPr/>
          <a:lstStyle>
            <a:lvl1pPr>
              <a:defRPr/>
            </a:lvl1pPr>
          </a:lstStyle>
          <a:p>
            <a:pPr>
              <a:defRPr/>
            </a:pPr>
            <a:fld id="{A3772581-5772-4E33-9EAF-6297F6C9E6F0}" type="datetimeFigureOut">
              <a:rPr lang="en-US" altLang="zh-TW"/>
              <a:pPr>
                <a:defRPr/>
              </a:pPr>
              <a:t>6/17/2015</a:t>
            </a:fld>
            <a:endParaRPr lang="en-US" altLang="zh-TW"/>
          </a:p>
        </p:txBody>
      </p:sp>
      <p:sp>
        <p:nvSpPr>
          <p:cNvPr id="9" name="Footer Placeholder 5"/>
          <p:cNvSpPr>
            <a:spLocks noGrp="1"/>
          </p:cNvSpPr>
          <p:nvPr>
            <p:ph type="ftr" sz="quarter" idx="15"/>
          </p:nvPr>
        </p:nvSpPr>
        <p:spPr/>
        <p:txBody>
          <a:bodyPr/>
          <a:lstStyle>
            <a:lvl1pPr>
              <a:defRPr/>
            </a:lvl1pPr>
          </a:lstStyle>
          <a:p>
            <a:pPr>
              <a:defRPr/>
            </a:pPr>
            <a:endParaRPr lang="en-US" altLang="zh-TW"/>
          </a:p>
        </p:txBody>
      </p:sp>
      <p:sp>
        <p:nvSpPr>
          <p:cNvPr id="10" name="Slide Number Placeholder 6"/>
          <p:cNvSpPr>
            <a:spLocks noGrp="1"/>
          </p:cNvSpPr>
          <p:nvPr>
            <p:ph type="sldNum" sz="quarter" idx="16"/>
          </p:nvPr>
        </p:nvSpPr>
        <p:spPr>
          <a:xfrm>
            <a:off x="531813" y="4983163"/>
            <a:ext cx="779462" cy="365125"/>
          </a:xfrm>
        </p:spPr>
        <p:txBody>
          <a:bodyPr/>
          <a:lstStyle>
            <a:lvl1pPr>
              <a:defRPr/>
            </a:lvl1pPr>
          </a:lstStyle>
          <a:p>
            <a:pPr>
              <a:defRPr/>
            </a:pPr>
            <a:fld id="{E3B4B565-E562-4D61-8F77-C66651300ECE}" type="slidenum">
              <a:rPr lang="en-US" altLang="zh-TW"/>
              <a:pPr>
                <a:defRPr/>
              </a:pPr>
              <a:t>‹#›</a:t>
            </a:fld>
            <a:endParaRPr lang="en-US" altLang="zh-TW"/>
          </a:p>
        </p:txBody>
      </p:sp>
    </p:spTree>
    <p:extLst>
      <p:ext uri="{BB962C8B-B14F-4D97-AF65-F5344CB8AC3E}">
        <p14:creationId xmlns:p14="http://schemas.microsoft.com/office/powerpoint/2010/main" val="25967940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zh-TW" altLang="en-US" smtClean="0"/>
              <a:t>按一下以編輯母片標題樣式</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smtClean="0"/>
              <a:t>按一下以編輯母片文字樣式</a:t>
            </a:r>
          </a:p>
        </p:txBody>
      </p:sp>
      <p:sp>
        <p:nvSpPr>
          <p:cNvPr id="4" name="Text Placeholder 3"/>
          <p:cNvSpPr>
            <a:spLocks noGrp="1"/>
          </p:cNvSpPr>
          <p:nvPr>
            <p:ph type="body" sz="half" idx="2"/>
          </p:nvPr>
        </p:nvSpPr>
        <p:spPr>
          <a:xfrm>
            <a:off x="2589213" y="5181600"/>
            <a:ext cx="8915400" cy="729622"/>
          </a:xfrm>
        </p:spPr>
        <p:txBody>
          <a:bodyPr rtlCol="0">
            <a:normAutofit/>
          </a:bodyPr>
          <a:lstStyle>
            <a:lvl1pPr>
              <a:buNone/>
              <a:defRPr lang="en-US">
                <a:solidFill>
                  <a:schemeClr val="tx1">
                    <a:lumMod val="65000"/>
                    <a:lumOff val="35000"/>
                  </a:schemeClr>
                </a:solidFill>
              </a:defRPr>
            </a:lvl1pPr>
          </a:lstStyle>
          <a:p>
            <a:pPr lvl="0"/>
            <a:r>
              <a:rPr lang="zh-TW" altLang="en-US" smtClean="0"/>
              <a:t>按一下以編輯母片文字樣式</a:t>
            </a:r>
          </a:p>
        </p:txBody>
      </p:sp>
      <p:sp>
        <p:nvSpPr>
          <p:cNvPr id="6" name="Date Placeholder 4"/>
          <p:cNvSpPr>
            <a:spLocks noGrp="1"/>
          </p:cNvSpPr>
          <p:nvPr>
            <p:ph type="dt" sz="half" idx="14"/>
          </p:nvPr>
        </p:nvSpPr>
        <p:spPr/>
        <p:txBody>
          <a:bodyPr/>
          <a:lstStyle>
            <a:lvl1pPr>
              <a:defRPr/>
            </a:lvl1pPr>
          </a:lstStyle>
          <a:p>
            <a:pPr>
              <a:defRPr/>
            </a:pPr>
            <a:fld id="{2C33EB48-E418-41C4-9ED1-F757D4025288}" type="datetimeFigureOut">
              <a:rPr lang="en-US" altLang="zh-TW"/>
              <a:pPr>
                <a:defRPr/>
              </a:pPr>
              <a:t>6/17/2015</a:t>
            </a:fld>
            <a:endParaRPr lang="en-US" altLang="zh-TW"/>
          </a:p>
        </p:txBody>
      </p:sp>
      <p:sp>
        <p:nvSpPr>
          <p:cNvPr id="7" name="Footer Placeholder 5"/>
          <p:cNvSpPr>
            <a:spLocks noGrp="1"/>
          </p:cNvSpPr>
          <p:nvPr>
            <p:ph type="ftr" sz="quarter" idx="15"/>
          </p:nvPr>
        </p:nvSpPr>
        <p:spPr/>
        <p:txBody>
          <a:bodyPr/>
          <a:lstStyle>
            <a:lvl1pPr>
              <a:defRPr/>
            </a:lvl1pPr>
          </a:lstStyle>
          <a:p>
            <a:pPr>
              <a:defRPr/>
            </a:pPr>
            <a:endParaRPr lang="en-US" altLang="zh-TW"/>
          </a:p>
        </p:txBody>
      </p:sp>
      <p:sp>
        <p:nvSpPr>
          <p:cNvPr id="8" name="Slide Number Placeholder 6"/>
          <p:cNvSpPr>
            <a:spLocks noGrp="1"/>
          </p:cNvSpPr>
          <p:nvPr>
            <p:ph type="sldNum" sz="quarter" idx="16"/>
          </p:nvPr>
        </p:nvSpPr>
        <p:spPr>
          <a:xfrm>
            <a:off x="531813" y="4983163"/>
            <a:ext cx="779462" cy="365125"/>
          </a:xfrm>
        </p:spPr>
        <p:txBody>
          <a:bodyPr/>
          <a:lstStyle>
            <a:lvl1pPr>
              <a:defRPr/>
            </a:lvl1pPr>
          </a:lstStyle>
          <a:p>
            <a:pPr>
              <a:defRPr/>
            </a:pPr>
            <a:fld id="{AA8AA98C-464F-476D-94DA-1A6CE16C791C}" type="slidenum">
              <a:rPr lang="en-US" altLang="zh-TW"/>
              <a:pPr>
                <a:defRPr/>
              </a:pPr>
              <a:t>‹#›</a:t>
            </a:fld>
            <a:endParaRPr lang="en-US" altLang="zh-TW"/>
          </a:p>
        </p:txBody>
      </p:sp>
    </p:spTree>
    <p:extLst>
      <p:ext uri="{BB962C8B-B14F-4D97-AF65-F5344CB8AC3E}">
        <p14:creationId xmlns:p14="http://schemas.microsoft.com/office/powerpoint/2010/main" val="17606845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49B4BA26-0E0E-4FF8-8FB6-C78F016A281E}"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8FFEEE22-FBA9-41B6-8F74-FE3028CFF171}" type="slidenum">
              <a:rPr lang="en-US" altLang="zh-TW"/>
              <a:pPr>
                <a:defRPr/>
              </a:pPr>
              <a:t>‹#›</a:t>
            </a:fld>
            <a:endParaRPr lang="en-US" altLang="zh-TW"/>
          </a:p>
        </p:txBody>
      </p:sp>
    </p:spTree>
    <p:extLst>
      <p:ext uri="{BB962C8B-B14F-4D97-AF65-F5344CB8AC3E}">
        <p14:creationId xmlns:p14="http://schemas.microsoft.com/office/powerpoint/2010/main" val="33637327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Vertical Title 1"/>
          <p:cNvSpPr>
            <a:spLocks noGrp="1"/>
          </p:cNvSpPr>
          <p:nvPr>
            <p:ph type="title" orient="vert"/>
          </p:nvPr>
        </p:nvSpPr>
        <p:spPr>
          <a:xfrm>
            <a:off x="9294812" y="627405"/>
            <a:ext cx="2207601" cy="5283817"/>
          </a:xfrm>
        </p:spPr>
        <p:txBody>
          <a:bodyPr vert="eaVert" anchor="ct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E31CD83C-105A-4FE3-ABB3-C183AD459263}"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5AD1C33F-EAD7-43EB-B62E-ABE142E6F052}" type="slidenum">
              <a:rPr lang="en-US" altLang="zh-TW"/>
              <a:pPr>
                <a:defRPr/>
              </a:pPr>
              <a:t>‹#›</a:t>
            </a:fld>
            <a:endParaRPr lang="en-US" altLang="zh-TW"/>
          </a:p>
        </p:txBody>
      </p:sp>
    </p:spTree>
    <p:extLst>
      <p:ext uri="{BB962C8B-B14F-4D97-AF65-F5344CB8AC3E}">
        <p14:creationId xmlns:p14="http://schemas.microsoft.com/office/powerpoint/2010/main" val="11367808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92925" y="624110"/>
            <a:ext cx="8911687" cy="1280890"/>
          </a:xfrm>
        </p:spPr>
        <p:txBody>
          <a:bodyPr/>
          <a:lstStyle/>
          <a:p>
            <a:r>
              <a:rPr lang="zh-TW" altLang="en-US" smtClean="0"/>
              <a:t>按一下以編輯母片標題樣式</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Date Placeholder 3"/>
          <p:cNvSpPr>
            <a:spLocks noGrp="1"/>
          </p:cNvSpPr>
          <p:nvPr>
            <p:ph type="dt" sz="half" idx="10"/>
          </p:nvPr>
        </p:nvSpPr>
        <p:spPr/>
        <p:txBody>
          <a:bodyPr/>
          <a:lstStyle>
            <a:lvl1pPr>
              <a:defRPr/>
            </a:lvl1pPr>
          </a:lstStyle>
          <a:p>
            <a:pPr>
              <a:defRPr/>
            </a:pPr>
            <a:fld id="{33813ABB-EE71-48E6-9349-29B4BBA0D415}"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B6F879FD-EF1A-4112-A4E5-ABC93EDADF2B}" type="slidenum">
              <a:rPr lang="en-US" altLang="zh-TW"/>
              <a:pPr>
                <a:defRPr/>
              </a:pPr>
              <a:t>‹#›</a:t>
            </a:fld>
            <a:endParaRPr lang="en-US" altLang="zh-TW"/>
          </a:p>
        </p:txBody>
      </p:sp>
    </p:spTree>
    <p:extLst>
      <p:ext uri="{BB962C8B-B14F-4D97-AF65-F5344CB8AC3E}">
        <p14:creationId xmlns:p14="http://schemas.microsoft.com/office/powerpoint/2010/main" val="41362072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4" name="Freeform 11"/>
          <p:cNvSpPr>
            <a:spLocks/>
          </p:cNvSpPr>
          <p:nvPr/>
        </p:nvSpPr>
        <p:spPr bwMode="auto">
          <a:xfrm flipV="1">
            <a:off x="-4763" y="31781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2589212" y="3530129"/>
            <a:ext cx="8915399" cy="860400"/>
          </a:xfrm>
        </p:spPr>
        <p:txBody>
          <a:bodyPr/>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70DC478E-1F5E-4884-8DE7-8D38D10377FE}" type="datetimeFigureOut">
              <a:rPr lang="en-US" altLang="zh-TW"/>
              <a:pPr>
                <a:defRPr/>
              </a:pPr>
              <a:t>6/17/2015</a:t>
            </a:fld>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a:xfrm>
            <a:off x="531813" y="3244850"/>
            <a:ext cx="779462" cy="365125"/>
          </a:xfrm>
        </p:spPr>
        <p:txBody>
          <a:bodyPr/>
          <a:lstStyle>
            <a:lvl1pPr>
              <a:defRPr/>
            </a:lvl1pPr>
          </a:lstStyle>
          <a:p>
            <a:pPr>
              <a:defRPr/>
            </a:pPr>
            <a:fld id="{311CD9B5-BAF9-426D-AA1B-9AA0F31E08E4}" type="slidenum">
              <a:rPr lang="en-US" altLang="zh-TW"/>
              <a:pPr>
                <a:defRPr/>
              </a:pPr>
              <a:t>‹#›</a:t>
            </a:fld>
            <a:endParaRPr lang="en-US" altLang="zh-TW"/>
          </a:p>
        </p:txBody>
      </p:sp>
    </p:spTree>
    <p:extLst>
      <p:ext uri="{BB962C8B-B14F-4D97-AF65-F5344CB8AC3E}">
        <p14:creationId xmlns:p14="http://schemas.microsoft.com/office/powerpoint/2010/main" val="25837735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8" name="Title 7"/>
          <p:cNvSpPr>
            <a:spLocks noGrp="1"/>
          </p:cNvSpPr>
          <p:nvPr>
            <p:ph type="title"/>
          </p:nvPr>
        </p:nvSpPr>
        <p:spPr/>
        <p:txBody>
          <a:bodyPr/>
          <a:lstStyle/>
          <a:p>
            <a:r>
              <a:rPr lang="zh-TW" altLang="en-US" smtClean="0"/>
              <a:t>按一下以編輯母片標題樣式</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6" name="Date Placeholder 4"/>
          <p:cNvSpPr>
            <a:spLocks noGrp="1"/>
          </p:cNvSpPr>
          <p:nvPr>
            <p:ph type="dt" sz="half" idx="10"/>
          </p:nvPr>
        </p:nvSpPr>
        <p:spPr/>
        <p:txBody>
          <a:bodyPr/>
          <a:lstStyle>
            <a:lvl1pPr>
              <a:defRPr/>
            </a:lvl1pPr>
          </a:lstStyle>
          <a:p>
            <a:pPr>
              <a:defRPr/>
            </a:pPr>
            <a:fld id="{ADF992AA-2533-48AC-BC73-58AA47C39C89}" type="datetimeFigureOut">
              <a:rPr lang="en-US" altLang="zh-TW"/>
              <a:pPr>
                <a:defRPr/>
              </a:pPr>
              <a:t>6/17/2015</a:t>
            </a:fld>
            <a:endParaRPr lang="en-US" altLang="zh-TW"/>
          </a:p>
        </p:txBody>
      </p:sp>
      <p:sp>
        <p:nvSpPr>
          <p:cNvPr id="7" name="Footer Placeholder 5"/>
          <p:cNvSpPr>
            <a:spLocks noGrp="1"/>
          </p:cNvSpPr>
          <p:nvPr>
            <p:ph type="ftr" sz="quarter" idx="11"/>
          </p:nvPr>
        </p:nvSpPr>
        <p:spPr/>
        <p:txBody>
          <a:bodyPr/>
          <a:lstStyle>
            <a:lvl1pPr>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vl1pPr>
          </a:lstStyle>
          <a:p>
            <a:pPr>
              <a:defRPr/>
            </a:pPr>
            <a:fld id="{0B1E48DD-F449-492D-B5D7-27822186A545}" type="slidenum">
              <a:rPr lang="en-US" altLang="zh-TW"/>
              <a:pPr>
                <a:defRPr/>
              </a:pPr>
              <a:t>‹#›</a:t>
            </a:fld>
            <a:endParaRPr lang="en-US" altLang="zh-TW"/>
          </a:p>
        </p:txBody>
      </p:sp>
    </p:spTree>
    <p:extLst>
      <p:ext uri="{BB962C8B-B14F-4D97-AF65-F5344CB8AC3E}">
        <p14:creationId xmlns:p14="http://schemas.microsoft.com/office/powerpoint/2010/main" val="19883762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7"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 name="Title 9"/>
          <p:cNvSpPr>
            <a:spLocks noGrp="1"/>
          </p:cNvSpPr>
          <p:nvPr>
            <p:ph type="title"/>
          </p:nvPr>
        </p:nvSpPr>
        <p:spPr/>
        <p:txBody>
          <a:bodyPr/>
          <a:lstStyle/>
          <a:p>
            <a:r>
              <a:rPr lang="zh-TW" altLang="en-US" smtClean="0"/>
              <a:t>按一下以編輯母片標題樣式</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8" name="Date Placeholder 6"/>
          <p:cNvSpPr>
            <a:spLocks noGrp="1"/>
          </p:cNvSpPr>
          <p:nvPr>
            <p:ph type="dt" sz="half" idx="10"/>
          </p:nvPr>
        </p:nvSpPr>
        <p:spPr/>
        <p:txBody>
          <a:bodyPr/>
          <a:lstStyle>
            <a:lvl1pPr>
              <a:defRPr/>
            </a:lvl1pPr>
          </a:lstStyle>
          <a:p>
            <a:pPr>
              <a:defRPr/>
            </a:pPr>
            <a:fld id="{343BE5D7-5630-4324-96AD-3CC9D5E3E7D2}" type="datetimeFigureOut">
              <a:rPr lang="en-US" altLang="zh-TW"/>
              <a:pPr>
                <a:defRPr/>
              </a:pPr>
              <a:t>6/17/2015</a:t>
            </a:fld>
            <a:endParaRPr lang="en-US" altLang="zh-TW"/>
          </a:p>
        </p:txBody>
      </p:sp>
      <p:sp>
        <p:nvSpPr>
          <p:cNvPr id="9" name="Footer Placeholder 7"/>
          <p:cNvSpPr>
            <a:spLocks noGrp="1"/>
          </p:cNvSpPr>
          <p:nvPr>
            <p:ph type="ftr" sz="quarter" idx="11"/>
          </p:nvPr>
        </p:nvSpPr>
        <p:spPr/>
        <p:txBody>
          <a:bodyPr/>
          <a:lstStyle>
            <a:lvl1pPr>
              <a:defRPr/>
            </a:lvl1pPr>
          </a:lstStyle>
          <a:p>
            <a:pPr>
              <a:defRPr/>
            </a:pPr>
            <a:endParaRPr lang="en-US" altLang="zh-TW"/>
          </a:p>
        </p:txBody>
      </p:sp>
      <p:sp>
        <p:nvSpPr>
          <p:cNvPr id="11" name="Slide Number Placeholder 5"/>
          <p:cNvSpPr>
            <a:spLocks noGrp="1"/>
          </p:cNvSpPr>
          <p:nvPr>
            <p:ph type="sldNum" sz="quarter" idx="12"/>
          </p:nvPr>
        </p:nvSpPr>
        <p:spPr/>
        <p:txBody>
          <a:bodyPr/>
          <a:lstStyle>
            <a:lvl1pPr>
              <a:defRPr/>
            </a:lvl1pPr>
          </a:lstStyle>
          <a:p>
            <a:pPr>
              <a:defRPr/>
            </a:pPr>
            <a:fld id="{D63B9FEC-87E1-447F-B003-1F8E18ACE14F}" type="slidenum">
              <a:rPr lang="en-US" altLang="zh-TW"/>
              <a:pPr>
                <a:defRPr/>
              </a:pPr>
              <a:t>‹#›</a:t>
            </a:fld>
            <a:endParaRPr lang="en-US" altLang="zh-TW"/>
          </a:p>
        </p:txBody>
      </p:sp>
    </p:spTree>
    <p:extLst>
      <p:ext uri="{BB962C8B-B14F-4D97-AF65-F5344CB8AC3E}">
        <p14:creationId xmlns:p14="http://schemas.microsoft.com/office/powerpoint/2010/main" val="29897320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3"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4" name="Date Placeholder 2"/>
          <p:cNvSpPr>
            <a:spLocks noGrp="1"/>
          </p:cNvSpPr>
          <p:nvPr>
            <p:ph type="dt" sz="half" idx="10"/>
          </p:nvPr>
        </p:nvSpPr>
        <p:spPr/>
        <p:txBody>
          <a:bodyPr/>
          <a:lstStyle>
            <a:lvl1pPr>
              <a:defRPr/>
            </a:lvl1pPr>
          </a:lstStyle>
          <a:p>
            <a:pPr>
              <a:defRPr/>
            </a:pPr>
            <a:fld id="{91A9939A-EF15-4DD2-AED0-60536DF78C3F}" type="datetimeFigureOut">
              <a:rPr lang="en-US" altLang="zh-TW"/>
              <a:pPr>
                <a:defRPr/>
              </a:pPr>
              <a:t>6/17/2015</a:t>
            </a:fld>
            <a:endParaRPr lang="en-US" altLang="zh-TW"/>
          </a:p>
        </p:txBody>
      </p:sp>
      <p:sp>
        <p:nvSpPr>
          <p:cNvPr id="5" name="Footer Placeholder 3"/>
          <p:cNvSpPr>
            <a:spLocks noGrp="1"/>
          </p:cNvSpPr>
          <p:nvPr>
            <p:ph type="ftr" sz="quarter" idx="11"/>
          </p:nvPr>
        </p:nvSpPr>
        <p:spPr/>
        <p:txBody>
          <a:bodyPr/>
          <a:lstStyle>
            <a:lvl1pPr>
              <a:defRPr/>
            </a:lvl1pPr>
          </a:lstStyle>
          <a:p>
            <a:pPr>
              <a:defRPr/>
            </a:pPr>
            <a:endParaRPr lang="en-US" altLang="zh-TW"/>
          </a:p>
        </p:txBody>
      </p:sp>
      <p:sp>
        <p:nvSpPr>
          <p:cNvPr id="6" name="Slide Number Placeholder 4"/>
          <p:cNvSpPr>
            <a:spLocks noGrp="1"/>
          </p:cNvSpPr>
          <p:nvPr>
            <p:ph type="sldNum" sz="quarter" idx="12"/>
          </p:nvPr>
        </p:nvSpPr>
        <p:spPr/>
        <p:txBody>
          <a:bodyPr/>
          <a:lstStyle>
            <a:lvl1pPr>
              <a:defRPr/>
            </a:lvl1pPr>
          </a:lstStyle>
          <a:p>
            <a:pPr>
              <a:defRPr/>
            </a:pPr>
            <a:fld id="{4B0EB62D-5268-4003-82D2-29703B2BC27F}" type="slidenum">
              <a:rPr lang="en-US" altLang="zh-TW"/>
              <a:pPr>
                <a:defRPr/>
              </a:pPr>
              <a:t>‹#›</a:t>
            </a:fld>
            <a:endParaRPr lang="en-US" altLang="zh-TW"/>
          </a:p>
        </p:txBody>
      </p:sp>
    </p:spTree>
    <p:extLst>
      <p:ext uri="{BB962C8B-B14F-4D97-AF65-F5344CB8AC3E}">
        <p14:creationId xmlns:p14="http://schemas.microsoft.com/office/powerpoint/2010/main" val="309929109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3" name="Date Placeholder 1"/>
          <p:cNvSpPr>
            <a:spLocks noGrp="1"/>
          </p:cNvSpPr>
          <p:nvPr>
            <p:ph type="dt" sz="half" idx="10"/>
          </p:nvPr>
        </p:nvSpPr>
        <p:spPr/>
        <p:txBody>
          <a:bodyPr/>
          <a:lstStyle>
            <a:lvl1pPr>
              <a:defRPr/>
            </a:lvl1pPr>
          </a:lstStyle>
          <a:p>
            <a:pPr>
              <a:defRPr/>
            </a:pPr>
            <a:fld id="{23EFBF27-E051-4BA4-A091-AF72523512E2}" type="datetimeFigureOut">
              <a:rPr lang="en-US" altLang="zh-TW"/>
              <a:pPr>
                <a:defRPr/>
              </a:pPr>
              <a:t>6/17/2015</a:t>
            </a:fld>
            <a:endParaRPr lang="en-US" altLang="zh-TW"/>
          </a:p>
        </p:txBody>
      </p:sp>
      <p:sp>
        <p:nvSpPr>
          <p:cNvPr id="4" name="Footer Placeholder 2"/>
          <p:cNvSpPr>
            <a:spLocks noGrp="1"/>
          </p:cNvSpPr>
          <p:nvPr>
            <p:ph type="ftr" sz="quarter" idx="11"/>
          </p:nvPr>
        </p:nvSpPr>
        <p:spPr/>
        <p:txBody>
          <a:bodyPr/>
          <a:lstStyle>
            <a:lvl1pPr>
              <a:defRPr/>
            </a:lvl1pPr>
          </a:lstStyle>
          <a:p>
            <a:pPr>
              <a:defRPr/>
            </a:pPr>
            <a:endParaRPr lang="en-US" altLang="zh-TW"/>
          </a:p>
        </p:txBody>
      </p:sp>
      <p:sp>
        <p:nvSpPr>
          <p:cNvPr id="5" name="Slide Number Placeholder 3"/>
          <p:cNvSpPr>
            <a:spLocks noGrp="1"/>
          </p:cNvSpPr>
          <p:nvPr>
            <p:ph type="sldNum" sz="quarter" idx="12"/>
          </p:nvPr>
        </p:nvSpPr>
        <p:spPr/>
        <p:txBody>
          <a:bodyPr/>
          <a:lstStyle>
            <a:lvl1pPr>
              <a:defRPr/>
            </a:lvl1pPr>
          </a:lstStyle>
          <a:p>
            <a:pPr>
              <a:defRPr/>
            </a:pPr>
            <a:fld id="{37AFF2FB-BB80-424F-B0BC-22E58451D5C3}" type="slidenum">
              <a:rPr lang="en-US" altLang="zh-TW"/>
              <a:pPr>
                <a:defRPr/>
              </a:pPr>
              <a:t>‹#›</a:t>
            </a:fld>
            <a:endParaRPr lang="en-US" altLang="zh-TW"/>
          </a:p>
        </p:txBody>
      </p:sp>
    </p:spTree>
    <p:extLst>
      <p:ext uri="{BB962C8B-B14F-4D97-AF65-F5344CB8AC3E}">
        <p14:creationId xmlns:p14="http://schemas.microsoft.com/office/powerpoint/2010/main" val="258122331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5" name="Freeform 11"/>
          <p:cNvSpPr>
            <a:spLocks/>
          </p:cNvSpPr>
          <p:nvPr/>
        </p:nvSpPr>
        <p:spPr bwMode="auto">
          <a:xfrm flipV="1">
            <a:off x="-4763" y="71437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2" y="446088"/>
            <a:ext cx="3505199" cy="976312"/>
          </a:xfrm>
        </p:spPr>
        <p:txBody>
          <a:bodyPr anchor="b"/>
          <a:lstStyle>
            <a:lvl1pPr algn="l">
              <a:defRPr sz="2000" b="0"/>
            </a:lvl1pPr>
          </a:lstStyle>
          <a:p>
            <a:r>
              <a:rPr lang="zh-TW" altLang="en-US" smtClean="0"/>
              <a:t>按一下以編輯母片標題樣式</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CEA5C31B-CF16-4FB0-A9A6-15D68547703A}" type="datetimeFigureOut">
              <a:rPr lang="en-US" altLang="zh-TW"/>
              <a:pPr>
                <a:defRPr/>
              </a:pPr>
              <a:t>6/17/2015</a:t>
            </a:fld>
            <a:endParaRPr lang="en-US" altLang="zh-TW"/>
          </a:p>
        </p:txBody>
      </p:sp>
      <p:sp>
        <p:nvSpPr>
          <p:cNvPr id="7" name="Footer Placeholder 5"/>
          <p:cNvSpPr>
            <a:spLocks noGrp="1"/>
          </p:cNvSpPr>
          <p:nvPr>
            <p:ph type="ftr" sz="quarter" idx="11"/>
          </p:nvPr>
        </p:nvSpPr>
        <p:spPr/>
        <p:txBody>
          <a:bodyPr/>
          <a:lstStyle>
            <a:lvl1pPr>
              <a:defRPr/>
            </a:lvl1pPr>
          </a:lstStyle>
          <a:p>
            <a:pPr>
              <a:defRPr/>
            </a:pPr>
            <a:endParaRPr lang="en-US" altLang="zh-TW"/>
          </a:p>
        </p:txBody>
      </p:sp>
      <p:sp>
        <p:nvSpPr>
          <p:cNvPr id="8" name="Slide Number Placeholder 6"/>
          <p:cNvSpPr>
            <a:spLocks noGrp="1"/>
          </p:cNvSpPr>
          <p:nvPr>
            <p:ph type="sldNum" sz="quarter" idx="12"/>
          </p:nvPr>
        </p:nvSpPr>
        <p:spPr/>
        <p:txBody>
          <a:bodyPr/>
          <a:lstStyle>
            <a:lvl1pPr>
              <a:defRPr/>
            </a:lvl1pPr>
          </a:lstStyle>
          <a:p>
            <a:pPr>
              <a:defRPr/>
            </a:pPr>
            <a:fld id="{B856FC00-ABB9-47ED-989B-5C249436CE43}" type="slidenum">
              <a:rPr lang="en-US" altLang="zh-TW"/>
              <a:pPr>
                <a:defRPr/>
              </a:pPr>
              <a:t>‹#›</a:t>
            </a:fld>
            <a:endParaRPr lang="en-US" altLang="zh-TW"/>
          </a:p>
        </p:txBody>
      </p:sp>
    </p:spTree>
    <p:extLst>
      <p:ext uri="{BB962C8B-B14F-4D97-AF65-F5344CB8AC3E}">
        <p14:creationId xmlns:p14="http://schemas.microsoft.com/office/powerpoint/2010/main" val="4093823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5" name="Freeform 11"/>
          <p:cNvSpPr>
            <a:spLocks/>
          </p:cNvSpPr>
          <p:nvPr/>
        </p:nvSpPr>
        <p:spPr bwMode="auto">
          <a:xfrm flipV="1">
            <a:off x="-4763" y="4911725"/>
            <a:ext cx="1589088" cy="508000"/>
          </a:xfrm>
          <a:custGeom>
            <a:avLst/>
            <a:gdLst>
              <a:gd name="T0" fmla="*/ 2147483646 w 9248"/>
              <a:gd name="T1" fmla="*/ 2147483646 h 10000"/>
              <a:gd name="T2" fmla="*/ 2147483646 w 9248"/>
              <a:gd name="T3" fmla="*/ 2147483646 h 10000"/>
              <a:gd name="T4" fmla="*/ 2147483646 w 9248"/>
              <a:gd name="T5" fmla="*/ 2147483646 h 10000"/>
              <a:gd name="T6" fmla="*/ 2147483646 w 9248"/>
              <a:gd name="T7" fmla="*/ 0 h 10000"/>
              <a:gd name="T8" fmla="*/ 2147483646 w 9248"/>
              <a:gd name="T9" fmla="*/ 0 h 10000"/>
              <a:gd name="T10" fmla="*/ 0 w 9248"/>
              <a:gd name="T11" fmla="*/ 2147483646 h 10000"/>
              <a:gd name="T12" fmla="*/ 2147483646 w 9248"/>
              <a:gd name="T13" fmla="*/ 2147483646 h 10000"/>
              <a:gd name="T14" fmla="*/ 2147483646 w 9248"/>
              <a:gd name="T15" fmla="*/ 2147483646 h 10000"/>
              <a:gd name="T16" fmla="*/ 2147483646 w 9248"/>
              <a:gd name="T17" fmla="*/ 2147483646 h 10000"/>
              <a:gd name="T18" fmla="*/ 2147483646 w 9248"/>
              <a:gd name="T19" fmla="*/ 2147483646 h 10000"/>
              <a:gd name="T20" fmla="*/ 2147483646 w 9248"/>
              <a:gd name="T21" fmla="*/ 2147483646 h 10000"/>
              <a:gd name="T22" fmla="*/ 2147483646 w 9248"/>
              <a:gd name="T23" fmla="*/ 2147483646 h 10000"/>
              <a:gd name="T24" fmla="*/ 2147483646 w 9248"/>
              <a:gd name="T25" fmla="*/ 2147483646 h 100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zh-TW" altLang="en-US" smtClean="0"/>
              <a:t>按一下以編輯母片標題樣式</a:t>
            </a:r>
            <a:endParaRPr lang="en-US" dirty="0"/>
          </a:p>
        </p:txBody>
      </p:sp>
      <p:sp>
        <p:nvSpPr>
          <p:cNvPr id="3" name="Picture Placeholder 2"/>
          <p:cNvSpPr>
            <a:spLocks noGrp="1" noChangeAspect="1"/>
          </p:cNvSpPr>
          <p:nvPr>
            <p:ph type="pic" idx="1"/>
          </p:nvPr>
        </p:nvSpPr>
        <p:spPr>
          <a:xfrm>
            <a:off x="2589212" y="634965"/>
            <a:ext cx="8915400" cy="3854970"/>
          </a:xfrm>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noProof="0" smtClean="0"/>
              <a:t>按一下圖示以新增圖片</a:t>
            </a:r>
            <a:endParaRPr lang="en-US" noProof="0"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6" name="Date Placeholder 4"/>
          <p:cNvSpPr>
            <a:spLocks noGrp="1"/>
          </p:cNvSpPr>
          <p:nvPr>
            <p:ph type="dt" sz="half" idx="10"/>
          </p:nvPr>
        </p:nvSpPr>
        <p:spPr/>
        <p:txBody>
          <a:bodyPr/>
          <a:lstStyle>
            <a:lvl1pPr>
              <a:defRPr/>
            </a:lvl1pPr>
          </a:lstStyle>
          <a:p>
            <a:pPr>
              <a:defRPr/>
            </a:pPr>
            <a:fld id="{AE6CCD1F-C3A5-4A71-8BC8-FB9833C8850C}" type="datetimeFigureOut">
              <a:rPr lang="en-US" altLang="zh-TW"/>
              <a:pPr>
                <a:defRPr/>
              </a:pPr>
              <a:t>6/17/2015</a:t>
            </a:fld>
            <a:endParaRPr lang="en-US" altLang="zh-TW"/>
          </a:p>
        </p:txBody>
      </p:sp>
      <p:sp>
        <p:nvSpPr>
          <p:cNvPr id="7" name="Footer Placeholder 5"/>
          <p:cNvSpPr>
            <a:spLocks noGrp="1"/>
          </p:cNvSpPr>
          <p:nvPr>
            <p:ph type="ftr" sz="quarter" idx="11"/>
          </p:nvPr>
        </p:nvSpPr>
        <p:spPr/>
        <p:txBody>
          <a:bodyPr/>
          <a:lstStyle>
            <a:lvl1pPr>
              <a:defRPr/>
            </a:lvl1pPr>
          </a:lstStyle>
          <a:p>
            <a:pPr>
              <a:defRPr/>
            </a:pPr>
            <a:endParaRPr lang="en-US" altLang="zh-TW"/>
          </a:p>
        </p:txBody>
      </p:sp>
      <p:sp>
        <p:nvSpPr>
          <p:cNvPr id="8" name="Slide Number Placeholder 6"/>
          <p:cNvSpPr>
            <a:spLocks noGrp="1"/>
          </p:cNvSpPr>
          <p:nvPr>
            <p:ph type="sldNum" sz="quarter" idx="12"/>
          </p:nvPr>
        </p:nvSpPr>
        <p:spPr>
          <a:xfrm>
            <a:off x="531813" y="4983163"/>
            <a:ext cx="779462" cy="365125"/>
          </a:xfrm>
        </p:spPr>
        <p:txBody>
          <a:bodyPr/>
          <a:lstStyle>
            <a:lvl1pPr>
              <a:defRPr/>
            </a:lvl1pPr>
          </a:lstStyle>
          <a:p>
            <a:pPr>
              <a:defRPr/>
            </a:pPr>
            <a:fld id="{892A5F5D-8174-48D5-9881-97D536B7BCB2}" type="slidenum">
              <a:rPr lang="en-US" altLang="zh-TW"/>
              <a:pPr>
                <a:defRPr/>
              </a:pPr>
              <a:t>‹#›</a:t>
            </a:fld>
            <a:endParaRPr lang="en-US" altLang="zh-TW"/>
          </a:p>
        </p:txBody>
      </p:sp>
    </p:spTree>
    <p:extLst>
      <p:ext uri="{BB962C8B-B14F-4D97-AF65-F5344CB8AC3E}">
        <p14:creationId xmlns:p14="http://schemas.microsoft.com/office/powerpoint/2010/main" val="6509041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grpSp>
        <p:nvGrpSpPr>
          <p:cNvPr id="1026" name="Group 22"/>
          <p:cNvGrpSpPr>
            <a:grpSpLocks/>
          </p:cNvGrpSpPr>
          <p:nvPr/>
        </p:nvGrpSpPr>
        <p:grpSpPr bwMode="auto">
          <a:xfrm>
            <a:off x="0" y="228600"/>
            <a:ext cx="2851150" cy="6638925"/>
            <a:chOff x="2487613" y="285750"/>
            <a:chExt cx="2428875" cy="5654676"/>
          </a:xfrm>
        </p:grpSpPr>
        <p:sp>
          <p:nvSpPr>
            <p:cNvPr id="1046" name="Freeform 11"/>
            <p:cNvSpPr>
              <a:spLocks/>
            </p:cNvSpPr>
            <p:nvPr/>
          </p:nvSpPr>
          <p:spPr bwMode="auto">
            <a:xfrm>
              <a:off x="2487613" y="2284222"/>
              <a:ext cx="85200" cy="534098"/>
            </a:xfrm>
            <a:custGeom>
              <a:avLst/>
              <a:gdLst>
                <a:gd name="T0" fmla="*/ 2147483646 w 22"/>
                <a:gd name="T1" fmla="*/ 2147483646 h 136"/>
                <a:gd name="T2" fmla="*/ 2147483646 w 22"/>
                <a:gd name="T3" fmla="*/ 2147483646 h 136"/>
                <a:gd name="T4" fmla="*/ 0 w 22"/>
                <a:gd name="T5" fmla="*/ 0 h 136"/>
                <a:gd name="T6" fmla="*/ 0 w 22"/>
                <a:gd name="T7" fmla="*/ 2147483646 h 136"/>
                <a:gd name="T8" fmla="*/ 2147483646 w 22"/>
                <a:gd name="T9" fmla="*/ 2147483646 h 136"/>
                <a:gd name="T10" fmla="*/ 2147483646 w 22"/>
                <a:gd name="T11" fmla="*/ 2147483646 h 1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7" name="Freeform 12"/>
            <p:cNvSpPr>
              <a:spLocks/>
            </p:cNvSpPr>
            <p:nvPr/>
          </p:nvSpPr>
          <p:spPr bwMode="auto">
            <a:xfrm>
              <a:off x="2597156" y="2779108"/>
              <a:ext cx="550418" cy="1978191"/>
            </a:xfrm>
            <a:custGeom>
              <a:avLst/>
              <a:gdLst>
                <a:gd name="T0" fmla="*/ 2147483646 w 140"/>
                <a:gd name="T1" fmla="*/ 2147483646 h 504"/>
                <a:gd name="T2" fmla="*/ 2147483646 w 140"/>
                <a:gd name="T3" fmla="*/ 2147483646 h 504"/>
                <a:gd name="T4" fmla="*/ 2147483646 w 140"/>
                <a:gd name="T5" fmla="*/ 2147483646 h 504"/>
                <a:gd name="T6" fmla="*/ 2147483646 w 140"/>
                <a:gd name="T7" fmla="*/ 2147483646 h 504"/>
                <a:gd name="T8" fmla="*/ 0 w 140"/>
                <a:gd name="T9" fmla="*/ 0 h 504"/>
                <a:gd name="T10" fmla="*/ 2147483646 w 140"/>
                <a:gd name="T11" fmla="*/ 2147483646 h 504"/>
                <a:gd name="T12" fmla="*/ 2147483646 w 140"/>
                <a:gd name="T13" fmla="*/ 2147483646 h 50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8" name="Freeform 13"/>
            <p:cNvSpPr>
              <a:spLocks/>
            </p:cNvSpPr>
            <p:nvPr/>
          </p:nvSpPr>
          <p:spPr bwMode="auto">
            <a:xfrm>
              <a:off x="3174622" y="4730255"/>
              <a:ext cx="519314" cy="1210171"/>
            </a:xfrm>
            <a:custGeom>
              <a:avLst/>
              <a:gdLst>
                <a:gd name="T0" fmla="*/ 2147483646 w 132"/>
                <a:gd name="T1" fmla="*/ 2147483646 h 308"/>
                <a:gd name="T2" fmla="*/ 0 w 132"/>
                <a:gd name="T3" fmla="*/ 0 h 308"/>
                <a:gd name="T4" fmla="*/ 0 w 132"/>
                <a:gd name="T5" fmla="*/ 2147483646 h 308"/>
                <a:gd name="T6" fmla="*/ 2147483646 w 132"/>
                <a:gd name="T7" fmla="*/ 2147483646 h 308"/>
                <a:gd name="T8" fmla="*/ 2147483646 w 132"/>
                <a:gd name="T9" fmla="*/ 2147483646 h 308"/>
                <a:gd name="T10" fmla="*/ 2147483646 w 132"/>
                <a:gd name="T11" fmla="*/ 2147483646 h 308"/>
                <a:gd name="T12" fmla="*/ 2147483646 w 132"/>
                <a:gd name="T13" fmla="*/ 2147483646 h 308"/>
                <a:gd name="T14" fmla="*/ 2147483646 w 132"/>
                <a:gd name="T15" fmla="*/ 2147483646 h 30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9" name="Freeform 14"/>
            <p:cNvSpPr>
              <a:spLocks/>
            </p:cNvSpPr>
            <p:nvPr/>
          </p:nvSpPr>
          <p:spPr bwMode="auto">
            <a:xfrm>
              <a:off x="3305804" y="5630785"/>
              <a:ext cx="146057" cy="309641"/>
            </a:xfrm>
            <a:custGeom>
              <a:avLst/>
              <a:gdLst>
                <a:gd name="T0" fmla="*/ 2147483646 w 37"/>
                <a:gd name="T1" fmla="*/ 2147483646 h 79"/>
                <a:gd name="T2" fmla="*/ 2147483646 w 37"/>
                <a:gd name="T3" fmla="*/ 2147483646 h 79"/>
                <a:gd name="T4" fmla="*/ 0 w 37"/>
                <a:gd name="T5" fmla="*/ 0 h 79"/>
                <a:gd name="T6" fmla="*/ 2147483646 w 37"/>
                <a:gd name="T7" fmla="*/ 2147483646 h 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0" name="Freeform 15"/>
            <p:cNvSpPr>
              <a:spLocks/>
            </p:cNvSpPr>
            <p:nvPr/>
          </p:nvSpPr>
          <p:spPr bwMode="auto">
            <a:xfrm>
              <a:off x="2572813" y="2818321"/>
              <a:ext cx="700533" cy="2834099"/>
            </a:xfrm>
            <a:custGeom>
              <a:avLst/>
              <a:gdLst>
                <a:gd name="T0" fmla="*/ 2147483646 w 178"/>
                <a:gd name="T1" fmla="*/ 2147483646 h 722"/>
                <a:gd name="T2" fmla="*/ 2147483646 w 178"/>
                <a:gd name="T3" fmla="*/ 2147483646 h 722"/>
                <a:gd name="T4" fmla="*/ 2147483646 w 178"/>
                <a:gd name="T5" fmla="*/ 2147483646 h 722"/>
                <a:gd name="T6" fmla="*/ 2147483646 w 178"/>
                <a:gd name="T7" fmla="*/ 2147483646 h 722"/>
                <a:gd name="T8" fmla="*/ 0 w 178"/>
                <a:gd name="T9" fmla="*/ 0 h 722"/>
                <a:gd name="T10" fmla="*/ 2147483646 w 178"/>
                <a:gd name="T11" fmla="*/ 2147483646 h 722"/>
                <a:gd name="T12" fmla="*/ 2147483646 w 178"/>
                <a:gd name="T13" fmla="*/ 2147483646 h 722"/>
                <a:gd name="T14" fmla="*/ 2147483646 w 178"/>
                <a:gd name="T15" fmla="*/ 2147483646 h 722"/>
                <a:gd name="T16" fmla="*/ 2147483646 w 178"/>
                <a:gd name="T17" fmla="*/ 2147483646 h 722"/>
                <a:gd name="T18" fmla="*/ 2147483646 w 178"/>
                <a:gd name="T19" fmla="*/ 2147483646 h 722"/>
                <a:gd name="T20" fmla="*/ 2147483646 w 178"/>
                <a:gd name="T21" fmla="*/ 2147483646 h 7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1" name="Freeform 16"/>
            <p:cNvSpPr>
              <a:spLocks/>
            </p:cNvSpPr>
            <p:nvPr/>
          </p:nvSpPr>
          <p:spPr bwMode="auto">
            <a:xfrm>
              <a:off x="2506546" y="285750"/>
              <a:ext cx="90610" cy="2493358"/>
            </a:xfrm>
            <a:custGeom>
              <a:avLst/>
              <a:gdLst>
                <a:gd name="T0" fmla="*/ 2147483646 w 23"/>
                <a:gd name="T1" fmla="*/ 2147483646 h 635"/>
                <a:gd name="T2" fmla="*/ 2147483646 w 23"/>
                <a:gd name="T3" fmla="*/ 2147483646 h 635"/>
                <a:gd name="T4" fmla="*/ 2147483646 w 23"/>
                <a:gd name="T5" fmla="*/ 2147483646 h 635"/>
                <a:gd name="T6" fmla="*/ 2147483646 w 23"/>
                <a:gd name="T7" fmla="*/ 2147483646 h 635"/>
                <a:gd name="T8" fmla="*/ 2147483646 w 23"/>
                <a:gd name="T9" fmla="*/ 2147483646 h 635"/>
                <a:gd name="T10" fmla="*/ 2147483646 w 23"/>
                <a:gd name="T11" fmla="*/ 2147483646 h 635"/>
                <a:gd name="T12" fmla="*/ 2147483646 w 23"/>
                <a:gd name="T13" fmla="*/ 0 h 635"/>
                <a:gd name="T14" fmla="*/ 2147483646 w 23"/>
                <a:gd name="T15" fmla="*/ 0 h 635"/>
                <a:gd name="T16" fmla="*/ 2147483646 w 23"/>
                <a:gd name="T17" fmla="*/ 2147483646 h 635"/>
                <a:gd name="T18" fmla="*/ 2147483646 w 23"/>
                <a:gd name="T19" fmla="*/ 2147483646 h 6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2" name="Freeform 17"/>
            <p:cNvSpPr>
              <a:spLocks/>
            </p:cNvSpPr>
            <p:nvPr/>
          </p:nvSpPr>
          <p:spPr bwMode="auto">
            <a:xfrm>
              <a:off x="2553880" y="2599273"/>
              <a:ext cx="67619" cy="420517"/>
            </a:xfrm>
            <a:custGeom>
              <a:avLst/>
              <a:gdLst>
                <a:gd name="T0" fmla="*/ 0 w 17"/>
                <a:gd name="T1" fmla="*/ 0 h 107"/>
                <a:gd name="T2" fmla="*/ 2147483646 w 17"/>
                <a:gd name="T3" fmla="*/ 2147483646 h 107"/>
                <a:gd name="T4" fmla="*/ 2147483646 w 17"/>
                <a:gd name="T5" fmla="*/ 2147483646 h 107"/>
                <a:gd name="T6" fmla="*/ 2147483646 w 17"/>
                <a:gd name="T7" fmla="*/ 2147483646 h 107"/>
                <a:gd name="T8" fmla="*/ 2147483646 w 17"/>
                <a:gd name="T9" fmla="*/ 2147483646 h 107"/>
                <a:gd name="T10" fmla="*/ 0 w 17"/>
                <a:gd name="T11" fmla="*/ 0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3" name="Freeform 18"/>
            <p:cNvSpPr>
              <a:spLocks/>
            </p:cNvSpPr>
            <p:nvPr/>
          </p:nvSpPr>
          <p:spPr bwMode="auto">
            <a:xfrm>
              <a:off x="3143518" y="4757298"/>
              <a:ext cx="162286" cy="873487"/>
            </a:xfrm>
            <a:custGeom>
              <a:avLst/>
              <a:gdLst>
                <a:gd name="T0" fmla="*/ 0 w 41"/>
                <a:gd name="T1" fmla="*/ 0 h 222"/>
                <a:gd name="T2" fmla="*/ 2147483646 w 41"/>
                <a:gd name="T3" fmla="*/ 2147483646 h 222"/>
                <a:gd name="T4" fmla="*/ 2147483646 w 41"/>
                <a:gd name="T5" fmla="*/ 2147483646 h 222"/>
                <a:gd name="T6" fmla="*/ 2147483646 w 41"/>
                <a:gd name="T7" fmla="*/ 2147483646 h 222"/>
                <a:gd name="T8" fmla="*/ 2147483646 w 41"/>
                <a:gd name="T9" fmla="*/ 2147483646 h 222"/>
                <a:gd name="T10" fmla="*/ 2147483646 w 41"/>
                <a:gd name="T11" fmla="*/ 2147483646 h 222"/>
                <a:gd name="T12" fmla="*/ 2147483646 w 41"/>
                <a:gd name="T13" fmla="*/ 2147483646 h 222"/>
                <a:gd name="T14" fmla="*/ 2147483646 w 41"/>
                <a:gd name="T15" fmla="*/ 2147483646 h 222"/>
                <a:gd name="T16" fmla="*/ 2147483646 w 41"/>
                <a:gd name="T17" fmla="*/ 2147483646 h 222"/>
                <a:gd name="T18" fmla="*/ 0 w 41"/>
                <a:gd name="T19" fmla="*/ 0 h 2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4" name="Freeform 19"/>
            <p:cNvSpPr>
              <a:spLocks/>
            </p:cNvSpPr>
            <p:nvPr/>
          </p:nvSpPr>
          <p:spPr bwMode="auto">
            <a:xfrm>
              <a:off x="3147575" y="1282282"/>
              <a:ext cx="1768913" cy="3447973"/>
            </a:xfrm>
            <a:custGeom>
              <a:avLst/>
              <a:gdLst>
                <a:gd name="T0" fmla="*/ 2147483646 w 450"/>
                <a:gd name="T1" fmla="*/ 2147483646 h 878"/>
                <a:gd name="T2" fmla="*/ 2147483646 w 450"/>
                <a:gd name="T3" fmla="*/ 2147483646 h 878"/>
                <a:gd name="T4" fmla="*/ 2147483646 w 450"/>
                <a:gd name="T5" fmla="*/ 2147483646 h 878"/>
                <a:gd name="T6" fmla="*/ 2147483646 w 450"/>
                <a:gd name="T7" fmla="*/ 2147483646 h 878"/>
                <a:gd name="T8" fmla="*/ 2147483646 w 450"/>
                <a:gd name="T9" fmla="*/ 2147483646 h 878"/>
                <a:gd name="T10" fmla="*/ 2147483646 w 450"/>
                <a:gd name="T11" fmla="*/ 2147483646 h 878"/>
                <a:gd name="T12" fmla="*/ 2147483646 w 450"/>
                <a:gd name="T13" fmla="*/ 2147483646 h 878"/>
                <a:gd name="T14" fmla="*/ 2147483646 w 450"/>
                <a:gd name="T15" fmla="*/ 0 h 878"/>
                <a:gd name="T16" fmla="*/ 2147483646 w 450"/>
                <a:gd name="T17" fmla="*/ 2147483646 h 878"/>
                <a:gd name="T18" fmla="*/ 2147483646 w 450"/>
                <a:gd name="T19" fmla="*/ 2147483646 h 878"/>
                <a:gd name="T20" fmla="*/ 2147483646 w 450"/>
                <a:gd name="T21" fmla="*/ 2147483646 h 878"/>
                <a:gd name="T22" fmla="*/ 2147483646 w 450"/>
                <a:gd name="T23" fmla="*/ 2147483646 h 878"/>
                <a:gd name="T24" fmla="*/ 2147483646 w 450"/>
                <a:gd name="T25" fmla="*/ 2147483646 h 878"/>
                <a:gd name="T26" fmla="*/ 0 w 450"/>
                <a:gd name="T27" fmla="*/ 2147483646 h 878"/>
                <a:gd name="T28" fmla="*/ 0 w 450"/>
                <a:gd name="T29" fmla="*/ 2147483646 h 878"/>
                <a:gd name="T30" fmla="*/ 2147483646 w 450"/>
                <a:gd name="T31" fmla="*/ 2147483646 h 878"/>
                <a:gd name="T32" fmla="*/ 2147483646 w 450"/>
                <a:gd name="T33" fmla="*/ 2147483646 h 87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5" name="Freeform 20"/>
            <p:cNvSpPr>
              <a:spLocks/>
            </p:cNvSpPr>
            <p:nvPr/>
          </p:nvSpPr>
          <p:spPr bwMode="auto">
            <a:xfrm>
              <a:off x="3273346" y="5652419"/>
              <a:ext cx="137943" cy="288007"/>
            </a:xfrm>
            <a:custGeom>
              <a:avLst/>
              <a:gdLst>
                <a:gd name="T0" fmla="*/ 0 w 35"/>
                <a:gd name="T1" fmla="*/ 0 h 73"/>
                <a:gd name="T2" fmla="*/ 2147483646 w 35"/>
                <a:gd name="T3" fmla="*/ 2147483646 h 73"/>
                <a:gd name="T4" fmla="*/ 2147483646 w 35"/>
                <a:gd name="T5" fmla="*/ 2147483646 h 73"/>
                <a:gd name="T6" fmla="*/ 0 w 35"/>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6" name="Freeform 21"/>
            <p:cNvSpPr>
              <a:spLocks/>
            </p:cNvSpPr>
            <p:nvPr/>
          </p:nvSpPr>
          <p:spPr bwMode="auto">
            <a:xfrm>
              <a:off x="3143518" y="4655887"/>
              <a:ext cx="31104" cy="189300"/>
            </a:xfrm>
            <a:custGeom>
              <a:avLst/>
              <a:gdLst>
                <a:gd name="T0" fmla="*/ 2147483646 w 8"/>
                <a:gd name="T1" fmla="*/ 2147483646 h 48"/>
                <a:gd name="T2" fmla="*/ 2147483646 w 8"/>
                <a:gd name="T3" fmla="*/ 2147483646 h 48"/>
                <a:gd name="T4" fmla="*/ 2147483646 w 8"/>
                <a:gd name="T5" fmla="*/ 2147483646 h 48"/>
                <a:gd name="T6" fmla="*/ 2147483646 w 8"/>
                <a:gd name="T7" fmla="*/ 0 h 48"/>
                <a:gd name="T8" fmla="*/ 0 w 8"/>
                <a:gd name="T9" fmla="*/ 2147483646 h 48"/>
                <a:gd name="T10" fmla="*/ 2147483646 w 8"/>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57" name="Freeform 22"/>
            <p:cNvSpPr>
              <a:spLocks/>
            </p:cNvSpPr>
            <p:nvPr/>
          </p:nvSpPr>
          <p:spPr bwMode="auto">
            <a:xfrm>
              <a:off x="3211137" y="5410385"/>
              <a:ext cx="204209" cy="530041"/>
            </a:xfrm>
            <a:custGeom>
              <a:avLst/>
              <a:gdLst>
                <a:gd name="T0" fmla="*/ 2147483646 w 52"/>
                <a:gd name="T1" fmla="*/ 2147483646 h 135"/>
                <a:gd name="T2" fmla="*/ 0 w 52"/>
                <a:gd name="T3" fmla="*/ 0 h 135"/>
                <a:gd name="T4" fmla="*/ 2147483646 w 52"/>
                <a:gd name="T5" fmla="*/ 2147483646 h 135"/>
                <a:gd name="T6" fmla="*/ 2147483646 w 52"/>
                <a:gd name="T7" fmla="*/ 2147483646 h 135"/>
                <a:gd name="T8" fmla="*/ 2147483646 w 52"/>
                <a:gd name="T9" fmla="*/ 2147483646 h 135"/>
                <a:gd name="T10" fmla="*/ 2147483646 w 52"/>
                <a:gd name="T11" fmla="*/ 2147483646 h 135"/>
                <a:gd name="T12" fmla="*/ 2147483646 w 52"/>
                <a:gd name="T13" fmla="*/ 2147483646 h 135"/>
                <a:gd name="T14" fmla="*/ 2147483646 w 52"/>
                <a:gd name="T15" fmla="*/ 2147483646 h 1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grpSp>
        <p:nvGrpSpPr>
          <p:cNvPr id="1027" name="Group 9"/>
          <p:cNvGrpSpPr>
            <a:grpSpLocks/>
          </p:cNvGrpSpPr>
          <p:nvPr/>
        </p:nvGrpSpPr>
        <p:grpSpPr bwMode="auto">
          <a:xfrm>
            <a:off x="26988" y="0"/>
            <a:ext cx="2357437" cy="6853238"/>
            <a:chOff x="6627813" y="194833"/>
            <a:chExt cx="1952625" cy="5678918"/>
          </a:xfrm>
        </p:grpSpPr>
        <p:sp>
          <p:nvSpPr>
            <p:cNvPr id="1034" name="Freeform 27"/>
            <p:cNvSpPr>
              <a:spLocks/>
            </p:cNvSpPr>
            <p:nvPr/>
          </p:nvSpPr>
          <p:spPr bwMode="auto">
            <a:xfrm>
              <a:off x="6627813" y="194833"/>
              <a:ext cx="408933" cy="3646504"/>
            </a:xfrm>
            <a:custGeom>
              <a:avLst/>
              <a:gdLst>
                <a:gd name="T0" fmla="*/ 2147483646 w 103"/>
                <a:gd name="T1" fmla="*/ 2147483646 h 920"/>
                <a:gd name="T2" fmla="*/ 2147483646 w 103"/>
                <a:gd name="T3" fmla="*/ 2147483646 h 920"/>
                <a:gd name="T4" fmla="*/ 2147483646 w 103"/>
                <a:gd name="T5" fmla="*/ 2147483646 h 920"/>
                <a:gd name="T6" fmla="*/ 2147483646 w 103"/>
                <a:gd name="T7" fmla="*/ 2147483646 h 920"/>
                <a:gd name="T8" fmla="*/ 2147483646 w 103"/>
                <a:gd name="T9" fmla="*/ 2147483646 h 920"/>
                <a:gd name="T10" fmla="*/ 2147483646 w 103"/>
                <a:gd name="T11" fmla="*/ 2147483646 h 920"/>
                <a:gd name="T12" fmla="*/ 2147483646 w 103"/>
                <a:gd name="T13" fmla="*/ 2147483646 h 920"/>
                <a:gd name="T14" fmla="*/ 2147483646 w 103"/>
                <a:gd name="T15" fmla="*/ 2147483646 h 920"/>
                <a:gd name="T16" fmla="*/ 2147483646 w 103"/>
                <a:gd name="T17" fmla="*/ 2147483646 h 920"/>
                <a:gd name="T18" fmla="*/ 2147483646 w 103"/>
                <a:gd name="T19" fmla="*/ 2147483646 h 920"/>
                <a:gd name="T20" fmla="*/ 2147483646 w 103"/>
                <a:gd name="T21" fmla="*/ 2147483646 h 920"/>
                <a:gd name="T22" fmla="*/ 2147483646 w 103"/>
                <a:gd name="T23" fmla="*/ 0 h 920"/>
                <a:gd name="T24" fmla="*/ 0 w 103"/>
                <a:gd name="T25" fmla="*/ 0 h 920"/>
                <a:gd name="T26" fmla="*/ 2147483646 w 103"/>
                <a:gd name="T27" fmla="*/ 2147483646 h 920"/>
                <a:gd name="T28" fmla="*/ 2147483646 w 103"/>
                <a:gd name="T29" fmla="*/ 2147483646 h 9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5" name="Freeform 28"/>
            <p:cNvSpPr>
              <a:spLocks/>
            </p:cNvSpPr>
            <p:nvPr/>
          </p:nvSpPr>
          <p:spPr bwMode="auto">
            <a:xfrm>
              <a:off x="7061730" y="3771618"/>
              <a:ext cx="349763" cy="1310216"/>
            </a:xfrm>
            <a:custGeom>
              <a:avLst/>
              <a:gdLst>
                <a:gd name="T0" fmla="*/ 2147483646 w 88"/>
                <a:gd name="T1" fmla="*/ 2147483646 h 330"/>
                <a:gd name="T2" fmla="*/ 2147483646 w 88"/>
                <a:gd name="T3" fmla="*/ 2147483646 h 330"/>
                <a:gd name="T4" fmla="*/ 2147483646 w 88"/>
                <a:gd name="T5" fmla="*/ 2147483646 h 330"/>
                <a:gd name="T6" fmla="*/ 2147483646 w 88"/>
                <a:gd name="T7" fmla="*/ 2147483646 h 330"/>
                <a:gd name="T8" fmla="*/ 2147483646 w 88"/>
                <a:gd name="T9" fmla="*/ 2147483646 h 330"/>
                <a:gd name="T10" fmla="*/ 0 w 88"/>
                <a:gd name="T11" fmla="*/ 0 h 330"/>
                <a:gd name="T12" fmla="*/ 2147483646 w 88"/>
                <a:gd name="T13" fmla="*/ 2147483646 h 330"/>
                <a:gd name="T14" fmla="*/ 2147483646 w 88"/>
                <a:gd name="T15" fmla="*/ 2147483646 h 3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6" name="Freeform 29"/>
            <p:cNvSpPr>
              <a:spLocks/>
            </p:cNvSpPr>
            <p:nvPr/>
          </p:nvSpPr>
          <p:spPr bwMode="auto">
            <a:xfrm>
              <a:off x="7439105" y="5052893"/>
              <a:ext cx="357653" cy="820858"/>
            </a:xfrm>
            <a:custGeom>
              <a:avLst/>
              <a:gdLst>
                <a:gd name="T0" fmla="*/ 2147483646 w 90"/>
                <a:gd name="T1" fmla="*/ 2147483646 h 207"/>
                <a:gd name="T2" fmla="*/ 0 w 90"/>
                <a:gd name="T3" fmla="*/ 0 h 207"/>
                <a:gd name="T4" fmla="*/ 2147483646 w 90"/>
                <a:gd name="T5" fmla="*/ 2147483646 h 207"/>
                <a:gd name="T6" fmla="*/ 2147483646 w 90"/>
                <a:gd name="T7" fmla="*/ 2147483646 h 207"/>
                <a:gd name="T8" fmla="*/ 2147483646 w 90"/>
                <a:gd name="T9" fmla="*/ 2147483646 h 207"/>
                <a:gd name="T10" fmla="*/ 2147483646 w 90"/>
                <a:gd name="T11" fmla="*/ 2147483646 h 207"/>
                <a:gd name="T12" fmla="*/ 2147483646 w 90"/>
                <a:gd name="T13" fmla="*/ 2147483646 h 207"/>
                <a:gd name="T14" fmla="*/ 2147483646 w 90"/>
                <a:gd name="T15" fmla="*/ 2147483646 h 2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7" name="Freeform 30"/>
            <p:cNvSpPr>
              <a:spLocks/>
            </p:cNvSpPr>
            <p:nvPr/>
          </p:nvSpPr>
          <p:spPr bwMode="auto">
            <a:xfrm>
              <a:off x="7036746" y="3811082"/>
              <a:ext cx="457585" cy="1853508"/>
            </a:xfrm>
            <a:custGeom>
              <a:avLst/>
              <a:gdLst>
                <a:gd name="T0" fmla="*/ 2147483646 w 115"/>
                <a:gd name="T1" fmla="*/ 2147483646 h 467"/>
                <a:gd name="T2" fmla="*/ 2147483646 w 115"/>
                <a:gd name="T3" fmla="*/ 2147483646 h 467"/>
                <a:gd name="T4" fmla="*/ 2147483646 w 115"/>
                <a:gd name="T5" fmla="*/ 2147483646 h 467"/>
                <a:gd name="T6" fmla="*/ 2147483646 w 115"/>
                <a:gd name="T7" fmla="*/ 2147483646 h 467"/>
                <a:gd name="T8" fmla="*/ 0 w 115"/>
                <a:gd name="T9" fmla="*/ 0 h 467"/>
                <a:gd name="T10" fmla="*/ 2147483646 w 115"/>
                <a:gd name="T11" fmla="*/ 2147483646 h 467"/>
                <a:gd name="T12" fmla="*/ 2147483646 w 115"/>
                <a:gd name="T13" fmla="*/ 2147483646 h 467"/>
                <a:gd name="T14" fmla="*/ 2147483646 w 115"/>
                <a:gd name="T15" fmla="*/ 2147483646 h 467"/>
                <a:gd name="T16" fmla="*/ 2147483646 w 115"/>
                <a:gd name="T17" fmla="*/ 2147483646 h 467"/>
                <a:gd name="T18" fmla="*/ 2147483646 w 115"/>
                <a:gd name="T19" fmla="*/ 2147483646 h 467"/>
                <a:gd name="T20" fmla="*/ 2147483646 w 115"/>
                <a:gd name="T21" fmla="*/ 2147483646 h 4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8" name="Freeform 31"/>
            <p:cNvSpPr>
              <a:spLocks/>
            </p:cNvSpPr>
            <p:nvPr/>
          </p:nvSpPr>
          <p:spPr bwMode="auto">
            <a:xfrm>
              <a:off x="6993355" y="1263001"/>
              <a:ext cx="144639" cy="2508617"/>
            </a:xfrm>
            <a:custGeom>
              <a:avLst/>
              <a:gdLst>
                <a:gd name="T0" fmla="*/ 2147483646 w 36"/>
                <a:gd name="T1" fmla="*/ 2147483646 h 633"/>
                <a:gd name="T2" fmla="*/ 2147483646 w 36"/>
                <a:gd name="T3" fmla="*/ 2147483646 h 633"/>
                <a:gd name="T4" fmla="*/ 2147483646 w 36"/>
                <a:gd name="T5" fmla="*/ 2147483646 h 633"/>
                <a:gd name="T6" fmla="*/ 2147483646 w 36"/>
                <a:gd name="T7" fmla="*/ 2147483646 h 633"/>
                <a:gd name="T8" fmla="*/ 2147483646 w 36"/>
                <a:gd name="T9" fmla="*/ 2147483646 h 633"/>
                <a:gd name="T10" fmla="*/ 2147483646 w 36"/>
                <a:gd name="T11" fmla="*/ 0 h 633"/>
                <a:gd name="T12" fmla="*/ 2147483646 w 36"/>
                <a:gd name="T13" fmla="*/ 0 h 633"/>
                <a:gd name="T14" fmla="*/ 2147483646 w 36"/>
                <a:gd name="T15" fmla="*/ 2147483646 h 633"/>
                <a:gd name="T16" fmla="*/ 2147483646 w 36"/>
                <a:gd name="T17" fmla="*/ 2147483646 h 633"/>
                <a:gd name="T18" fmla="*/ 2147483646 w 36"/>
                <a:gd name="T19" fmla="*/ 2147483646 h 633"/>
                <a:gd name="T20" fmla="*/ 2147483646 w 36"/>
                <a:gd name="T21" fmla="*/ 2147483646 h 633"/>
                <a:gd name="T22" fmla="*/ 2147483646 w 36"/>
                <a:gd name="T23" fmla="*/ 2147483646 h 633"/>
                <a:gd name="T24" fmla="*/ 2147483646 w 36"/>
                <a:gd name="T25" fmla="*/ 2147483646 h 6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39" name="Freeform 32"/>
            <p:cNvSpPr>
              <a:spLocks/>
            </p:cNvSpPr>
            <p:nvPr/>
          </p:nvSpPr>
          <p:spPr bwMode="auto">
            <a:xfrm>
              <a:off x="7525889" y="5640911"/>
              <a:ext cx="111767" cy="232840"/>
            </a:xfrm>
            <a:custGeom>
              <a:avLst/>
              <a:gdLst>
                <a:gd name="T0" fmla="*/ 2147483646 w 28"/>
                <a:gd name="T1" fmla="*/ 2147483646 h 59"/>
                <a:gd name="T2" fmla="*/ 2147483646 w 28"/>
                <a:gd name="T3" fmla="*/ 2147483646 h 59"/>
                <a:gd name="T4" fmla="*/ 0 w 28"/>
                <a:gd name="T5" fmla="*/ 0 h 59"/>
                <a:gd name="T6" fmla="*/ 2147483646 w 28"/>
                <a:gd name="T7" fmla="*/ 2147483646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0" name="Freeform 33"/>
            <p:cNvSpPr>
              <a:spLocks/>
            </p:cNvSpPr>
            <p:nvPr/>
          </p:nvSpPr>
          <p:spPr bwMode="auto">
            <a:xfrm>
              <a:off x="7020967" y="3599290"/>
              <a:ext cx="68375" cy="423584"/>
            </a:xfrm>
            <a:custGeom>
              <a:avLst/>
              <a:gdLst>
                <a:gd name="T0" fmla="*/ 2147483646 w 17"/>
                <a:gd name="T1" fmla="*/ 2147483646 h 107"/>
                <a:gd name="T2" fmla="*/ 2147483646 w 17"/>
                <a:gd name="T3" fmla="*/ 2147483646 h 107"/>
                <a:gd name="T4" fmla="*/ 2147483646 w 17"/>
                <a:gd name="T5" fmla="*/ 2147483646 h 107"/>
                <a:gd name="T6" fmla="*/ 2147483646 w 17"/>
                <a:gd name="T7" fmla="*/ 2147483646 h 107"/>
                <a:gd name="T8" fmla="*/ 0 w 17"/>
                <a:gd name="T9" fmla="*/ 0 h 107"/>
                <a:gd name="T10" fmla="*/ 0 w 17"/>
                <a:gd name="T11" fmla="*/ 2147483646 h 107"/>
                <a:gd name="T12" fmla="*/ 2147483646 w 17"/>
                <a:gd name="T13" fmla="*/ 2147483646 h 10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1" name="Freeform 34"/>
            <p:cNvSpPr>
              <a:spLocks/>
            </p:cNvSpPr>
            <p:nvPr/>
          </p:nvSpPr>
          <p:spPr bwMode="auto">
            <a:xfrm>
              <a:off x="7411493" y="2802110"/>
              <a:ext cx="1168945" cy="2250783"/>
            </a:xfrm>
            <a:custGeom>
              <a:avLst/>
              <a:gdLst>
                <a:gd name="T0" fmla="*/ 2147483646 w 294"/>
                <a:gd name="T1" fmla="*/ 2147483646 h 568"/>
                <a:gd name="T2" fmla="*/ 2147483646 w 294"/>
                <a:gd name="T3" fmla="*/ 2147483646 h 568"/>
                <a:gd name="T4" fmla="*/ 2147483646 w 294"/>
                <a:gd name="T5" fmla="*/ 2147483646 h 568"/>
                <a:gd name="T6" fmla="*/ 2147483646 w 294"/>
                <a:gd name="T7" fmla="*/ 2147483646 h 568"/>
                <a:gd name="T8" fmla="*/ 2147483646 w 294"/>
                <a:gd name="T9" fmla="*/ 2147483646 h 568"/>
                <a:gd name="T10" fmla="*/ 2147483646 w 294"/>
                <a:gd name="T11" fmla="*/ 2147483646 h 568"/>
                <a:gd name="T12" fmla="*/ 2147483646 w 294"/>
                <a:gd name="T13" fmla="*/ 0 h 568"/>
                <a:gd name="T14" fmla="*/ 2147483646 w 294"/>
                <a:gd name="T15" fmla="*/ 0 h 568"/>
                <a:gd name="T16" fmla="*/ 2147483646 w 294"/>
                <a:gd name="T17" fmla="*/ 2147483646 h 568"/>
                <a:gd name="T18" fmla="*/ 2147483646 w 294"/>
                <a:gd name="T19" fmla="*/ 2147483646 h 568"/>
                <a:gd name="T20" fmla="*/ 2147483646 w 294"/>
                <a:gd name="T21" fmla="*/ 2147483646 h 568"/>
                <a:gd name="T22" fmla="*/ 2147483646 w 294"/>
                <a:gd name="T23" fmla="*/ 2147483646 h 568"/>
                <a:gd name="T24" fmla="*/ 2147483646 w 294"/>
                <a:gd name="T25" fmla="*/ 2147483646 h 568"/>
                <a:gd name="T26" fmla="*/ 0 w 294"/>
                <a:gd name="T27" fmla="*/ 2147483646 h 568"/>
                <a:gd name="T28" fmla="*/ 2147483646 w 294"/>
                <a:gd name="T29" fmla="*/ 2147483646 h 568"/>
                <a:gd name="T30" fmla="*/ 2147483646 w 294"/>
                <a:gd name="T31" fmla="*/ 2147483646 h 5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2" name="Freeform 35"/>
            <p:cNvSpPr>
              <a:spLocks/>
            </p:cNvSpPr>
            <p:nvPr/>
          </p:nvSpPr>
          <p:spPr bwMode="auto">
            <a:xfrm>
              <a:off x="7494331" y="5664590"/>
              <a:ext cx="99932" cy="209161"/>
            </a:xfrm>
            <a:custGeom>
              <a:avLst/>
              <a:gdLst>
                <a:gd name="T0" fmla="*/ 0 w 25"/>
                <a:gd name="T1" fmla="*/ 0 h 53"/>
                <a:gd name="T2" fmla="*/ 2147483646 w 25"/>
                <a:gd name="T3" fmla="*/ 2147483646 h 53"/>
                <a:gd name="T4" fmla="*/ 2147483646 w 25"/>
                <a:gd name="T5" fmla="*/ 2147483646 h 53"/>
                <a:gd name="T6" fmla="*/ 0 w 25"/>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3" name="Freeform 36"/>
            <p:cNvSpPr>
              <a:spLocks/>
            </p:cNvSpPr>
            <p:nvPr/>
          </p:nvSpPr>
          <p:spPr bwMode="auto">
            <a:xfrm>
              <a:off x="7411493" y="5081833"/>
              <a:ext cx="114396" cy="559078"/>
            </a:xfrm>
            <a:custGeom>
              <a:avLst/>
              <a:gdLst>
                <a:gd name="T0" fmla="*/ 0 w 29"/>
                <a:gd name="T1" fmla="*/ 0 h 141"/>
                <a:gd name="T2" fmla="*/ 2147483646 w 29"/>
                <a:gd name="T3" fmla="*/ 2147483646 h 141"/>
                <a:gd name="T4" fmla="*/ 2147483646 w 29"/>
                <a:gd name="T5" fmla="*/ 2147483646 h 141"/>
                <a:gd name="T6" fmla="*/ 2147483646 w 29"/>
                <a:gd name="T7" fmla="*/ 2147483646 h 141"/>
                <a:gd name="T8" fmla="*/ 2147483646 w 29"/>
                <a:gd name="T9" fmla="*/ 2147483646 h 141"/>
                <a:gd name="T10" fmla="*/ 2147483646 w 29"/>
                <a:gd name="T11" fmla="*/ 2147483646 h 141"/>
                <a:gd name="T12" fmla="*/ 2147483646 w 29"/>
                <a:gd name="T13" fmla="*/ 2147483646 h 141"/>
                <a:gd name="T14" fmla="*/ 0 w 29"/>
                <a:gd name="T15" fmla="*/ 0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4" name="Freeform 37"/>
            <p:cNvSpPr>
              <a:spLocks/>
            </p:cNvSpPr>
            <p:nvPr/>
          </p:nvSpPr>
          <p:spPr bwMode="auto">
            <a:xfrm>
              <a:off x="7411493" y="4977910"/>
              <a:ext cx="32872" cy="189429"/>
            </a:xfrm>
            <a:custGeom>
              <a:avLst/>
              <a:gdLst>
                <a:gd name="T0" fmla="*/ 0 w 8"/>
                <a:gd name="T1" fmla="*/ 2147483646 h 48"/>
                <a:gd name="T2" fmla="*/ 2147483646 w 8"/>
                <a:gd name="T3" fmla="*/ 2147483646 h 48"/>
                <a:gd name="T4" fmla="*/ 2147483646 w 8"/>
                <a:gd name="T5" fmla="*/ 2147483646 h 48"/>
                <a:gd name="T6" fmla="*/ 2147483646 w 8"/>
                <a:gd name="T7" fmla="*/ 2147483646 h 48"/>
                <a:gd name="T8" fmla="*/ 0 w 8"/>
                <a:gd name="T9" fmla="*/ 0 h 48"/>
                <a:gd name="T10" fmla="*/ 0 w 8"/>
                <a:gd name="T11" fmla="*/ 2147483646 h 48"/>
                <a:gd name="T12" fmla="*/ 0 w 8"/>
                <a:gd name="T13" fmla="*/ 2147483646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1045" name="Freeform 38"/>
            <p:cNvSpPr>
              <a:spLocks/>
            </p:cNvSpPr>
            <p:nvPr/>
          </p:nvSpPr>
          <p:spPr bwMode="auto">
            <a:xfrm>
              <a:off x="7439105" y="5434381"/>
              <a:ext cx="174882" cy="439370"/>
            </a:xfrm>
            <a:custGeom>
              <a:avLst/>
              <a:gdLst>
                <a:gd name="T0" fmla="*/ 2147483646 w 44"/>
                <a:gd name="T1" fmla="*/ 2147483646 h 111"/>
                <a:gd name="T2" fmla="*/ 0 w 44"/>
                <a:gd name="T3" fmla="*/ 0 h 111"/>
                <a:gd name="T4" fmla="*/ 2147483646 w 44"/>
                <a:gd name="T5" fmla="*/ 2147483646 h 111"/>
                <a:gd name="T6" fmla="*/ 2147483646 w 44"/>
                <a:gd name="T7" fmla="*/ 2147483646 h 111"/>
                <a:gd name="T8" fmla="*/ 2147483646 w 44"/>
                <a:gd name="T9" fmla="*/ 2147483646 h 111"/>
                <a:gd name="T10" fmla="*/ 2147483646 w 44"/>
                <a:gd name="T11" fmla="*/ 2147483646 h 111"/>
                <a:gd name="T12" fmla="*/ 2147483646 w 44"/>
                <a:gd name="T13" fmla="*/ 2147483646 h 111"/>
                <a:gd name="T14" fmla="*/ 2147483646 w 44"/>
                <a:gd name="T15" fmla="*/ 2147483646 h 1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grpSp>
      <p:sp>
        <p:nvSpPr>
          <p:cNvPr id="7" name="Rectangle 6"/>
          <p:cNvSpPr/>
          <p:nvPr/>
        </p:nvSpPr>
        <p:spPr>
          <a:xfrm>
            <a:off x="0" y="0"/>
            <a:ext cx="182563"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29" name="Title Placeholder 1"/>
          <p:cNvSpPr>
            <a:spLocks noGrp="1"/>
          </p:cNvSpPr>
          <p:nvPr>
            <p:ph type="title"/>
          </p:nvPr>
        </p:nvSpPr>
        <p:spPr bwMode="auto">
          <a:xfrm>
            <a:off x="2592388" y="623888"/>
            <a:ext cx="8912225" cy="12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按一下以編輯母片標題樣式</a:t>
            </a:r>
          </a:p>
        </p:txBody>
      </p:sp>
      <p:sp>
        <p:nvSpPr>
          <p:cNvPr id="1030" name="Text Placeholder 2"/>
          <p:cNvSpPr>
            <a:spLocks noGrp="1"/>
          </p:cNvSpPr>
          <p:nvPr>
            <p:ph type="body" idx="1"/>
          </p:nvPr>
        </p:nvSpPr>
        <p:spPr bwMode="auto">
          <a:xfrm>
            <a:off x="2589213" y="2133600"/>
            <a:ext cx="8915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p:cNvSpPr>
            <a:spLocks noGrp="1"/>
          </p:cNvSpPr>
          <p:nvPr>
            <p:ph type="dt" sz="half" idx="2"/>
          </p:nvPr>
        </p:nvSpPr>
        <p:spPr>
          <a:xfrm>
            <a:off x="10361613" y="6130925"/>
            <a:ext cx="1146175" cy="3698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ea typeface="新細明體" charset="-120"/>
              </a:defRPr>
            </a:lvl1pPr>
          </a:lstStyle>
          <a:p>
            <a:pPr>
              <a:defRPr/>
            </a:pPr>
            <a:fld id="{B293A173-7520-4C1E-B87C-48E81FD97D29}" type="datetimeFigureOut">
              <a:rPr lang="en-US" altLang="zh-TW"/>
              <a:pPr>
                <a:defRPr/>
              </a:pPr>
              <a:t>6/17/2015</a:t>
            </a:fld>
            <a:endParaRPr lang="en-US" altLang="zh-TW"/>
          </a:p>
        </p:txBody>
      </p:sp>
      <p:sp>
        <p:nvSpPr>
          <p:cNvPr id="5" name="Footer Placeholder 4"/>
          <p:cNvSpPr>
            <a:spLocks noGrp="1"/>
          </p:cNvSpPr>
          <p:nvPr>
            <p:ph type="ftr" sz="quarter" idx="3"/>
          </p:nvPr>
        </p:nvSpPr>
        <p:spPr>
          <a:xfrm>
            <a:off x="2589213" y="6135688"/>
            <a:ext cx="76200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900">
                <a:solidFill>
                  <a:srgbClr val="898989"/>
                </a:solidFill>
                <a:ea typeface="新細明體" charset="-120"/>
              </a:defRPr>
            </a:lvl1pPr>
          </a:lstStyle>
          <a:p>
            <a:pPr>
              <a:defRPr/>
            </a:pPr>
            <a:endParaRPr lang="en-US" altLang="zh-TW"/>
          </a:p>
        </p:txBody>
      </p:sp>
      <p:sp>
        <p:nvSpPr>
          <p:cNvPr id="6" name="Slide Number Placeholder 5"/>
          <p:cNvSpPr>
            <a:spLocks noGrp="1"/>
          </p:cNvSpPr>
          <p:nvPr>
            <p:ph type="sldNum" sz="quarter" idx="4"/>
          </p:nvPr>
        </p:nvSpPr>
        <p:spPr bwMode="gray">
          <a:xfrm>
            <a:off x="531813" y="787400"/>
            <a:ext cx="779462"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2000">
                <a:solidFill>
                  <a:srgbClr val="FEFFFF"/>
                </a:solidFill>
                <a:ea typeface="新細明體" panose="02020500000000000000" pitchFamily="18" charset="-120"/>
              </a:defRPr>
            </a:lvl1pPr>
          </a:lstStyle>
          <a:p>
            <a:pPr>
              <a:defRPr/>
            </a:pPr>
            <a:fld id="{E306BE01-D597-407E-812F-C7BDAEA1E232}"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Lst>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xStyles>
    <p:titleStyle>
      <a:lvl1pPr algn="l" defTabSz="457200" rtl="0" eaLnBrk="0" fontAlgn="base" hangingPunct="0">
        <a:spcBef>
          <a:spcPct val="0"/>
        </a:spcBef>
        <a:spcAft>
          <a:spcPct val="0"/>
        </a:spcAft>
        <a:defRPr sz="3600" kern="1200">
          <a:solidFill>
            <a:srgbClr val="262626"/>
          </a:solidFill>
          <a:latin typeface="+mj-lt"/>
          <a:ea typeface="+mj-ea"/>
          <a:cs typeface="+mj-cs"/>
        </a:defRPr>
      </a:lvl1pPr>
      <a:lvl2pPr algn="l" defTabSz="457200" rtl="0" eaLnBrk="0" fontAlgn="base" hangingPunct="0">
        <a:spcBef>
          <a:spcPct val="0"/>
        </a:spcBef>
        <a:spcAft>
          <a:spcPct val="0"/>
        </a:spcAft>
        <a:defRPr sz="3600">
          <a:solidFill>
            <a:srgbClr val="262626"/>
          </a:solidFill>
          <a:latin typeface="Century Gothic" pitchFamily="34" charset="0"/>
        </a:defRPr>
      </a:lvl2pPr>
      <a:lvl3pPr algn="l" defTabSz="457200" rtl="0" eaLnBrk="0" fontAlgn="base" hangingPunct="0">
        <a:spcBef>
          <a:spcPct val="0"/>
        </a:spcBef>
        <a:spcAft>
          <a:spcPct val="0"/>
        </a:spcAft>
        <a:defRPr sz="3600">
          <a:solidFill>
            <a:srgbClr val="262626"/>
          </a:solidFill>
          <a:latin typeface="Century Gothic" pitchFamily="34" charset="0"/>
        </a:defRPr>
      </a:lvl3pPr>
      <a:lvl4pPr algn="l" defTabSz="457200" rtl="0" eaLnBrk="0" fontAlgn="base" hangingPunct="0">
        <a:spcBef>
          <a:spcPct val="0"/>
        </a:spcBef>
        <a:spcAft>
          <a:spcPct val="0"/>
        </a:spcAft>
        <a:defRPr sz="3600">
          <a:solidFill>
            <a:srgbClr val="262626"/>
          </a:solidFill>
          <a:latin typeface="Century Gothic" pitchFamily="34" charset="0"/>
        </a:defRPr>
      </a:lvl4pPr>
      <a:lvl5pPr algn="l" defTabSz="457200" rtl="0" eaLnBrk="0" fontAlgn="base" hangingPunct="0">
        <a:spcBef>
          <a:spcPct val="0"/>
        </a:spcBef>
        <a:spcAft>
          <a:spcPct val="0"/>
        </a:spcAft>
        <a:defRPr sz="3600">
          <a:solidFill>
            <a:srgbClr val="262626"/>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gif"/></Relationships>
</file>

<file path=ppt/slides/_rels/slide22.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p:cNvSpPr>
            <a:spLocks noGrp="1"/>
          </p:cNvSpPr>
          <p:nvPr>
            <p:ph type="ctrTitle"/>
          </p:nvPr>
        </p:nvSpPr>
        <p:spPr>
          <a:xfrm>
            <a:off x="2589213" y="2514600"/>
            <a:ext cx="8915400" cy="2262188"/>
          </a:xfrm>
        </p:spPr>
        <p:txBody>
          <a:bodyPr/>
          <a:lstStyle/>
          <a:p>
            <a:pPr eaLnBrk="1" hangingPunct="1"/>
            <a:r>
              <a:rPr lang="zh-TW" altLang="en-US" b="1" smtClean="0"/>
              <a:t>中</a:t>
            </a:r>
            <a:r>
              <a:rPr lang="zh-TW" altLang="en-US" b="1"/>
              <a:t>華</a:t>
            </a:r>
            <a:r>
              <a:rPr lang="zh-TW" altLang="en-US" b="1" smtClean="0"/>
              <a:t>飲食</a:t>
            </a:r>
            <a:r>
              <a:rPr lang="zh-TW" altLang="en-US" b="1" dirty="0" smtClean="0"/>
              <a:t>文化</a:t>
            </a:r>
            <a:endParaRPr lang="zh-TW" altLang="zh-TW" dirty="0" smtClean="0"/>
          </a:p>
        </p:txBody>
      </p:sp>
      <p:sp>
        <p:nvSpPr>
          <p:cNvPr id="3" name="副標題 2"/>
          <p:cNvSpPr>
            <a:spLocks noGrp="1"/>
          </p:cNvSpPr>
          <p:nvPr>
            <p:ph type="subTitle" idx="1"/>
          </p:nvPr>
        </p:nvSpPr>
        <p:spPr>
          <a:xfrm>
            <a:off x="2589213" y="4776788"/>
            <a:ext cx="8915400" cy="1127125"/>
          </a:xfrm>
        </p:spPr>
        <p:txBody>
          <a:bodyPr rtlCol="0">
            <a:normAutofit/>
          </a:bodyPr>
          <a:lstStyle/>
          <a:p>
            <a:pPr eaLnBrk="1" fontAlgn="auto" hangingPunct="1">
              <a:spcAft>
                <a:spcPts val="0"/>
              </a:spcAft>
              <a:buFont typeface="Wingdings 3" charset="2"/>
              <a:buNone/>
              <a:defRPr/>
            </a:pPr>
            <a:r>
              <a:rPr lang="zh-TW" altLang="en-US" dirty="0" smtClean="0"/>
              <a:t>報告人</a:t>
            </a:r>
            <a:r>
              <a:rPr lang="en-US" altLang="zh-TW" dirty="0" smtClean="0"/>
              <a:t>:</a:t>
            </a:r>
            <a:r>
              <a:rPr lang="zh-TW" altLang="en-US" dirty="0" smtClean="0"/>
              <a:t>張祐豪</a:t>
            </a:r>
            <a:endParaRPr lang="zh-TW" alt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p:cNvSpPr>
            <a:spLocks noGrp="1"/>
          </p:cNvSpPr>
          <p:nvPr>
            <p:ph type="title"/>
          </p:nvPr>
        </p:nvSpPr>
        <p:spPr>
          <a:xfrm>
            <a:off x="2592388" y="623888"/>
            <a:ext cx="8912225" cy="1281112"/>
          </a:xfrm>
        </p:spPr>
        <p:txBody>
          <a:bodyPr/>
          <a:lstStyle/>
          <a:p>
            <a:pPr eaLnBrk="1" hangingPunct="1"/>
            <a:r>
              <a:rPr lang="zh-TW" altLang="en-US" dirty="0" smtClean="0"/>
              <a:t>二、</a:t>
            </a:r>
            <a:r>
              <a:rPr lang="zh-TW" altLang="zh-TW" dirty="0" smtClean="0"/>
              <a:t>川菜</a:t>
            </a:r>
            <a:r>
              <a:rPr lang="en-US" altLang="zh-TW" dirty="0" smtClean="0"/>
              <a:t>(</a:t>
            </a:r>
            <a:r>
              <a:rPr lang="zh-TW" altLang="zh-TW" dirty="0" smtClean="0"/>
              <a:t>四川菜</a:t>
            </a:r>
            <a:r>
              <a:rPr lang="en-US" altLang="zh-TW" dirty="0" smtClean="0"/>
              <a:t>)</a:t>
            </a:r>
            <a:endParaRPr lang="zh-TW" altLang="en-US" dirty="0" smtClean="0"/>
          </a:p>
        </p:txBody>
      </p:sp>
      <p:sp>
        <p:nvSpPr>
          <p:cNvPr id="24579" name="內容版面配置區 2"/>
          <p:cNvSpPr>
            <a:spLocks noGrp="1"/>
          </p:cNvSpPr>
          <p:nvPr>
            <p:ph idx="1"/>
          </p:nvPr>
        </p:nvSpPr>
        <p:spPr>
          <a:xfrm>
            <a:off x="2589213" y="1709738"/>
            <a:ext cx="8915400" cy="3778250"/>
          </a:xfrm>
        </p:spPr>
        <p:txBody>
          <a:bodyPr/>
          <a:lstStyle/>
          <a:p>
            <a:pPr eaLnBrk="1" hangingPunct="1"/>
            <a:r>
              <a:rPr lang="zh-TW" altLang="en-US" dirty="0" smtClean="0"/>
              <a:t>四川地處中國西南，以長江為主幹，群山環繞，江河縱橫，氣候溫和，物產特別豐富。更為全國產豬第一大省</a:t>
            </a:r>
            <a:r>
              <a:rPr lang="en-US" altLang="zh-TW" dirty="0" smtClean="0"/>
              <a:t>;</a:t>
            </a:r>
            <a:r>
              <a:rPr lang="zh-TW" altLang="en-US" dirty="0" smtClean="0"/>
              <a:t>另外由於四川複雜的地貌，因此生產各式各樣的中藥材，全國最大的中藥集散地同樣位於四川。四川人吃辣著名，因此調味品種多樣，其中最著名的</a:t>
            </a:r>
            <a:r>
              <a:rPr lang="zh-TW" altLang="en-US" dirty="0" smtClean="0">
                <a:latin typeface="新細明體" panose="02020500000000000000" pitchFamily="18" charset="-120"/>
                <a:ea typeface="新細明體" panose="02020500000000000000" pitchFamily="18" charset="-120"/>
              </a:rPr>
              <a:t>「</a:t>
            </a:r>
            <a:r>
              <a:rPr lang="zh-TW" altLang="en-US" dirty="0" smtClean="0"/>
              <a:t>三椒</a:t>
            </a:r>
            <a:r>
              <a:rPr lang="zh-TW" altLang="en-US" dirty="0" smtClean="0">
                <a:latin typeface="新細明體" panose="02020500000000000000" pitchFamily="18" charset="-120"/>
                <a:ea typeface="新細明體" panose="02020500000000000000" pitchFamily="18" charset="-120"/>
              </a:rPr>
              <a:t>」，</a:t>
            </a:r>
            <a:r>
              <a:rPr lang="zh-TW" altLang="en-US" dirty="0" smtClean="0">
                <a:latin typeface="微軟正黑體" panose="020B0604030504040204" pitchFamily="34" charset="-120"/>
              </a:rPr>
              <a:t>指的就是辣椒、花椒、胡椒。</a:t>
            </a:r>
            <a:endParaRPr lang="en-US" altLang="zh-TW" dirty="0" smtClean="0"/>
          </a:p>
          <a:p>
            <a:pPr eaLnBrk="1" hangingPunct="1"/>
            <a:r>
              <a:rPr lang="zh-TW" altLang="zh-TW" dirty="0" smtClean="0"/>
              <a:t>川菜，享有「一菜一味，百菜百味」之美名，以麻、辣、鮮、香為川菜的特色，麻辣是川菜中最有特色的味道，麻來自花椒，辣來自辣椒，口感上特別刺激，大部分餐都為爆辣口味，對我們來說不太習慣，而台灣的川菜大多被改良過，因此沒有那麼辣。</a:t>
            </a:r>
            <a:endParaRPr lang="en-US" altLang="zh-TW" dirty="0" smtClean="0"/>
          </a:p>
          <a:p>
            <a:pPr eaLnBrk="1" hangingPunct="1"/>
            <a:r>
              <a:rPr lang="zh-TW" altLang="zh-TW" dirty="0" smtClean="0"/>
              <a:t>川菜常見的代表菜有水煮肉片、麻婆豆腐、回鍋肉</a:t>
            </a:r>
            <a:endParaRPr lang="zh-TW" altLang="en-US" dirty="0" smtClean="0"/>
          </a:p>
        </p:txBody>
      </p:sp>
      <p:pic>
        <p:nvPicPr>
          <p:cNvPr id="24580" name="圖片 3" descr="ed0d5bc1fb9eac2bb1571f72e74d118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14613" y="4765675"/>
            <a:ext cx="2970212" cy="198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圖片 5" descr="471e8a31ef01a9732d0d82a58819bcd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22950" y="4625975"/>
            <a:ext cx="283051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圖片 6" descr="12905875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1588" y="4613275"/>
            <a:ext cx="285115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圖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939" y="1709738"/>
            <a:ext cx="2409674" cy="20482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p:cTn id="7" dur="1000" fill="hold"/>
                                        <p:tgtEl>
                                          <p:spTgt spid="2457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457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45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4579">
                                            <p:txEl>
                                              <p:pRg st="1" end="1"/>
                                            </p:txEl>
                                          </p:spTgt>
                                        </p:tgtEl>
                                        <p:attrNameLst>
                                          <p:attrName>style.visibility</p:attrName>
                                        </p:attrNameLst>
                                      </p:cBhvr>
                                      <p:to>
                                        <p:strVal val="visible"/>
                                      </p:to>
                                    </p:set>
                                    <p:anim calcmode="lin" valueType="num">
                                      <p:cBhvr>
                                        <p:cTn id="15" dur="1000" fill="hold"/>
                                        <p:tgtEl>
                                          <p:spTgt spid="2457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457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4579">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457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4579">
                                            <p:txEl>
                                              <p:pRg st="2" end="2"/>
                                            </p:txEl>
                                          </p:spTgt>
                                        </p:tgtEl>
                                        <p:attrNameLst>
                                          <p:attrName>style.visibility</p:attrName>
                                        </p:attrNameLst>
                                      </p:cBhvr>
                                      <p:to>
                                        <p:strVal val="visible"/>
                                      </p:to>
                                    </p:set>
                                    <p:anim calcmode="lin" valueType="num">
                                      <p:cBhvr>
                                        <p:cTn id="23" dur="1000" fill="hold"/>
                                        <p:tgtEl>
                                          <p:spTgt spid="2457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4579">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24579">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4580"/>
                                        </p:tgtEl>
                                        <p:attrNameLst>
                                          <p:attrName>style.visibility</p:attrName>
                                        </p:attrNameLst>
                                      </p:cBhvr>
                                      <p:to>
                                        <p:strVal val="visible"/>
                                      </p:to>
                                    </p:set>
                                    <p:animEffect transition="in" filter="fade">
                                      <p:cBhvr>
                                        <p:cTn id="31" dur="1000"/>
                                        <p:tgtEl>
                                          <p:spTgt spid="24580"/>
                                        </p:tgtEl>
                                      </p:cBhvr>
                                    </p:animEffect>
                                    <p:anim calcmode="lin" valueType="num">
                                      <p:cBhvr>
                                        <p:cTn id="32" dur="1000" fill="hold"/>
                                        <p:tgtEl>
                                          <p:spTgt spid="24580"/>
                                        </p:tgtEl>
                                        <p:attrNameLst>
                                          <p:attrName>ppt_x</p:attrName>
                                        </p:attrNameLst>
                                      </p:cBhvr>
                                      <p:tavLst>
                                        <p:tav tm="0">
                                          <p:val>
                                            <p:strVal val="#ppt_x"/>
                                          </p:val>
                                        </p:tav>
                                        <p:tav tm="100000">
                                          <p:val>
                                            <p:strVal val="#ppt_x"/>
                                          </p:val>
                                        </p:tav>
                                      </p:tavLst>
                                    </p:anim>
                                    <p:anim calcmode="lin" valueType="num">
                                      <p:cBhvr>
                                        <p:cTn id="33"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4581"/>
                                        </p:tgtEl>
                                        <p:attrNameLst>
                                          <p:attrName>style.visibility</p:attrName>
                                        </p:attrNameLst>
                                      </p:cBhvr>
                                      <p:to>
                                        <p:strVal val="visible"/>
                                      </p:to>
                                    </p:set>
                                    <p:animEffect transition="in" filter="fade">
                                      <p:cBhvr>
                                        <p:cTn id="38" dur="1000"/>
                                        <p:tgtEl>
                                          <p:spTgt spid="24581"/>
                                        </p:tgtEl>
                                      </p:cBhvr>
                                    </p:animEffect>
                                    <p:anim calcmode="lin" valueType="num">
                                      <p:cBhvr>
                                        <p:cTn id="39" dur="1000" fill="hold"/>
                                        <p:tgtEl>
                                          <p:spTgt spid="24581"/>
                                        </p:tgtEl>
                                        <p:attrNameLst>
                                          <p:attrName>ppt_x</p:attrName>
                                        </p:attrNameLst>
                                      </p:cBhvr>
                                      <p:tavLst>
                                        <p:tav tm="0">
                                          <p:val>
                                            <p:strVal val="#ppt_x"/>
                                          </p:val>
                                        </p:tav>
                                        <p:tav tm="100000">
                                          <p:val>
                                            <p:strVal val="#ppt_x"/>
                                          </p:val>
                                        </p:tav>
                                      </p:tavLst>
                                    </p:anim>
                                    <p:anim calcmode="lin" valueType="num">
                                      <p:cBhvr>
                                        <p:cTn id="40" dur="1000" fill="hold"/>
                                        <p:tgtEl>
                                          <p:spTgt spid="2458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4582"/>
                                        </p:tgtEl>
                                        <p:attrNameLst>
                                          <p:attrName>style.visibility</p:attrName>
                                        </p:attrNameLst>
                                      </p:cBhvr>
                                      <p:to>
                                        <p:strVal val="visible"/>
                                      </p:to>
                                    </p:set>
                                    <p:animEffect transition="in" filter="fade">
                                      <p:cBhvr>
                                        <p:cTn id="45" dur="1000"/>
                                        <p:tgtEl>
                                          <p:spTgt spid="24582"/>
                                        </p:tgtEl>
                                      </p:cBhvr>
                                    </p:animEffect>
                                    <p:anim calcmode="lin" valueType="num">
                                      <p:cBhvr>
                                        <p:cTn id="46" dur="1000" fill="hold"/>
                                        <p:tgtEl>
                                          <p:spTgt spid="24582"/>
                                        </p:tgtEl>
                                        <p:attrNameLst>
                                          <p:attrName>ppt_x</p:attrName>
                                        </p:attrNameLst>
                                      </p:cBhvr>
                                      <p:tavLst>
                                        <p:tav tm="0">
                                          <p:val>
                                            <p:strVal val="#ppt_x"/>
                                          </p:val>
                                        </p:tav>
                                        <p:tav tm="100000">
                                          <p:val>
                                            <p:strVal val="#ppt_x"/>
                                          </p:val>
                                        </p:tav>
                                      </p:tavLst>
                                    </p:anim>
                                    <p:anim calcmode="lin" valueType="num">
                                      <p:cBhvr>
                                        <p:cTn id="47" dur="1000" fill="hold"/>
                                        <p:tgtEl>
                                          <p:spTgt spid="245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標題 1"/>
          <p:cNvSpPr>
            <a:spLocks noGrp="1"/>
          </p:cNvSpPr>
          <p:nvPr>
            <p:ph type="title"/>
          </p:nvPr>
        </p:nvSpPr>
        <p:spPr>
          <a:xfrm>
            <a:off x="2592388" y="623888"/>
            <a:ext cx="8912225" cy="1281112"/>
          </a:xfrm>
        </p:spPr>
        <p:txBody>
          <a:bodyPr/>
          <a:lstStyle/>
          <a:p>
            <a:endParaRPr lang="zh-TW" altLang="en-US" smtClean="0"/>
          </a:p>
        </p:txBody>
      </p:sp>
      <p:pic>
        <p:nvPicPr>
          <p:cNvPr id="25603"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316288" y="311150"/>
            <a:ext cx="5030787" cy="3778250"/>
          </a:xfrm>
        </p:spPr>
      </p:pic>
      <p:sp>
        <p:nvSpPr>
          <p:cNvPr id="25604" name="文字方塊 4"/>
          <p:cNvSpPr txBox="1">
            <a:spLocks noChangeArrowheads="1"/>
          </p:cNvSpPr>
          <p:nvPr/>
        </p:nvSpPr>
        <p:spPr bwMode="auto">
          <a:xfrm>
            <a:off x="1684338" y="4089400"/>
            <a:ext cx="98202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spcBef>
                <a:spcPct val="0"/>
              </a:spcBef>
              <a:buClrTx/>
              <a:buFontTx/>
              <a:buNone/>
            </a:pPr>
            <a:r>
              <a:rPr lang="zh-TW" altLang="zh-TW" sz="2400" dirty="0">
                <a:solidFill>
                  <a:schemeClr val="tx1"/>
                </a:solidFill>
              </a:rPr>
              <a:t>麻婆豆腐，川菜的代表名作。外觀色深紅亮，紅白綠相襯，豆腐形整不爛，吃起來的口感具有麻、辣、燙、嫩、酥、香、鮮等風味。</a:t>
            </a:r>
            <a:r>
              <a:rPr lang="zh-TW" altLang="en-US" sz="2400" dirty="0">
                <a:solidFill>
                  <a:schemeClr val="tx1"/>
                </a:solidFill>
              </a:rPr>
              <a:t>這道菜雖是一道家常菜餚，但在世界上相當著名，這道菜有一段有趣的由來，值得介紹給大家</a:t>
            </a:r>
            <a:r>
              <a:rPr lang="zh-TW" altLang="en-US" sz="2400" dirty="0" smtClean="0">
                <a:solidFill>
                  <a:schemeClr val="tx1"/>
                </a:solidFill>
              </a:rPr>
              <a:t>。</a:t>
            </a:r>
            <a:endParaRPr lang="en-US" altLang="zh-TW" sz="2400" dirty="0" smtClean="0">
              <a:solidFill>
                <a:schemeClr val="tx1"/>
              </a:solidFill>
            </a:endParaRPr>
          </a:p>
          <a:p>
            <a:pPr>
              <a:spcBef>
                <a:spcPct val="0"/>
              </a:spcBef>
              <a:buClrTx/>
              <a:buFontTx/>
              <a:buNone/>
            </a:pPr>
            <a:r>
              <a:rPr lang="zh-TW" altLang="en-US" sz="2400" dirty="0" smtClean="0">
                <a:solidFill>
                  <a:schemeClr val="tx1"/>
                </a:solidFill>
              </a:rPr>
              <a:t>影片</a:t>
            </a:r>
            <a:r>
              <a:rPr lang="en-US" altLang="zh-TW" sz="2400" dirty="0" smtClean="0">
                <a:solidFill>
                  <a:schemeClr val="tx1"/>
                </a:solidFill>
              </a:rPr>
              <a:t>:</a:t>
            </a:r>
            <a:r>
              <a:rPr lang="zh-TW" altLang="en-US" sz="2400" dirty="0" smtClean="0">
                <a:solidFill>
                  <a:schemeClr val="tx1"/>
                </a:solidFill>
              </a:rPr>
              <a:t>舌尖上的中國</a:t>
            </a:r>
            <a:r>
              <a:rPr lang="en-US" altLang="zh-TW" sz="2400" dirty="0" smtClean="0">
                <a:solidFill>
                  <a:schemeClr val="tx1"/>
                </a:solidFill>
              </a:rPr>
              <a:t>-</a:t>
            </a:r>
            <a:r>
              <a:rPr lang="zh-TW" altLang="en-US" sz="2400" dirty="0" smtClean="0">
                <a:solidFill>
                  <a:schemeClr val="tx1"/>
                </a:solidFill>
              </a:rPr>
              <a:t>五味的調和 川菜部分 </a:t>
            </a:r>
            <a:r>
              <a:rPr lang="en-US" altLang="zh-TW" sz="2400" dirty="0" smtClean="0">
                <a:solidFill>
                  <a:schemeClr val="tx1"/>
                </a:solidFill>
              </a:rPr>
              <a:t>29:08~38:39</a:t>
            </a:r>
            <a:endParaRPr lang="zh-TW" altLang="en-US" sz="2400" dirty="0">
              <a:solidFill>
                <a:schemeClr val="tx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circle(in)">
                                      <p:cBhvr>
                                        <p:cTn id="7" dur="2000"/>
                                        <p:tgtEl>
                                          <p:spTgt spid="2560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5604">
                                            <p:txEl>
                                              <p:pRg st="0" end="0"/>
                                            </p:txEl>
                                          </p:spTgt>
                                        </p:tgtEl>
                                        <p:attrNameLst>
                                          <p:attrName>style.visibility</p:attrName>
                                        </p:attrNameLst>
                                      </p:cBhvr>
                                      <p:to>
                                        <p:strVal val="visible"/>
                                      </p:to>
                                    </p:set>
                                    <p:animEffect transition="in" filter="wheel(1)">
                                      <p:cBhvr>
                                        <p:cTn id="12" dur="2000"/>
                                        <p:tgtEl>
                                          <p:spTgt spid="2560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5604">
                                            <p:txEl>
                                              <p:pRg st="1" end="1"/>
                                            </p:txEl>
                                          </p:spTgt>
                                        </p:tgtEl>
                                        <p:attrNameLst>
                                          <p:attrName>style.visibility</p:attrName>
                                        </p:attrNameLst>
                                      </p:cBhvr>
                                      <p:to>
                                        <p:strVal val="visible"/>
                                      </p:to>
                                    </p:set>
                                    <p:animEffect transition="in" filter="wheel(1)">
                                      <p:cBhvr>
                                        <p:cTn id="17" dur="2000"/>
                                        <p:tgtEl>
                                          <p:spTgt spid="2560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標題 1"/>
          <p:cNvSpPr>
            <a:spLocks noGrp="1"/>
          </p:cNvSpPr>
          <p:nvPr>
            <p:ph type="title"/>
          </p:nvPr>
        </p:nvSpPr>
        <p:spPr>
          <a:xfrm>
            <a:off x="2592388" y="623888"/>
            <a:ext cx="8912225" cy="1281112"/>
          </a:xfrm>
        </p:spPr>
        <p:txBody>
          <a:bodyPr/>
          <a:lstStyle/>
          <a:p>
            <a:r>
              <a:rPr lang="zh-TW" altLang="zh-TW" dirty="0" smtClean="0"/>
              <a:t>三、粵菜</a:t>
            </a:r>
            <a:r>
              <a:rPr lang="en-US" altLang="zh-TW" dirty="0" smtClean="0"/>
              <a:t>(</a:t>
            </a:r>
            <a:r>
              <a:rPr lang="zh-TW" altLang="zh-TW" dirty="0" smtClean="0"/>
              <a:t>廣東菜</a:t>
            </a:r>
            <a:r>
              <a:rPr lang="en-US" altLang="zh-TW" dirty="0" smtClean="0"/>
              <a:t>)</a:t>
            </a:r>
            <a:endParaRPr lang="zh-TW" altLang="en-US" dirty="0" smtClean="0"/>
          </a:p>
        </p:txBody>
      </p:sp>
      <p:sp>
        <p:nvSpPr>
          <p:cNvPr id="24579" name="內容版面配置區 2"/>
          <p:cNvSpPr>
            <a:spLocks noGrp="1"/>
          </p:cNvSpPr>
          <p:nvPr>
            <p:ph idx="1"/>
          </p:nvPr>
        </p:nvSpPr>
        <p:spPr>
          <a:xfrm>
            <a:off x="2589213" y="1905000"/>
            <a:ext cx="8915400" cy="3778250"/>
          </a:xfrm>
        </p:spPr>
        <p:txBody>
          <a:bodyPr/>
          <a:lstStyle/>
          <a:p>
            <a:pPr>
              <a:defRPr/>
            </a:pPr>
            <a:r>
              <a:rPr lang="zh-TW" altLang="en-US" sz="2000" dirty="0" smtClean="0"/>
              <a:t>廣東位於中國南方，有許多山地丘陵的地形，所以山產豐富。加上珠江貫穿全境，因此</a:t>
            </a:r>
            <a:r>
              <a:rPr lang="zh-TW" altLang="en-US" sz="2000" dirty="0" smtClean="0"/>
              <a:t>產生</a:t>
            </a:r>
            <a:r>
              <a:rPr lang="zh-TW" altLang="en-US" sz="2000" dirty="0"/>
              <a:t>富</a:t>
            </a:r>
            <a:r>
              <a:rPr lang="zh-TW" altLang="en-US" sz="2000" dirty="0" smtClean="0"/>
              <a:t>繞</a:t>
            </a:r>
            <a:r>
              <a:rPr lang="zh-TW" altLang="en-US" sz="2000" dirty="0" smtClean="0"/>
              <a:t>的珠江三角洲，農業相當發達。</a:t>
            </a:r>
            <a:endParaRPr lang="en-US" altLang="zh-TW" sz="2000" dirty="0" smtClean="0"/>
          </a:p>
          <a:p>
            <a:pPr>
              <a:defRPr/>
            </a:pPr>
            <a:r>
              <a:rPr lang="zh-TW" altLang="zh-TW" sz="2000" dirty="0" smtClean="0"/>
              <a:t>粵菜使用的食材很廣泛</a:t>
            </a:r>
            <a:r>
              <a:rPr lang="zh-TW" altLang="en-US" sz="2000" dirty="0" smtClean="0"/>
              <a:t>，</a:t>
            </a:r>
            <a:r>
              <a:rPr lang="zh-TW" altLang="zh-TW" sz="2000" dirty="0" smtClean="0"/>
              <a:t>除了豬肉、牛肉、魚和雞外，還包括蛇、狸、狗、貓、猴、鼠、蝸牛、昆蟲、蠕蟲、桂花蟬、龍蝨、蜈蚣、田鼠、雞腳、鴨舌、牛鞭和牛雜</a:t>
            </a:r>
            <a:r>
              <a:rPr lang="zh-TW" altLang="en-US" sz="2000" dirty="0" smtClean="0"/>
              <a:t>，</a:t>
            </a:r>
            <a:r>
              <a:rPr lang="zh-TW" altLang="zh-TW" sz="2000" dirty="0" smtClean="0"/>
              <a:t>廚師擅長變化各式各樣的菜色，特色在於著重食物的原味，因此它只會用少量的香料，</a:t>
            </a:r>
            <a:r>
              <a:rPr lang="zh-TW" altLang="en-US" sz="2000" dirty="0" smtClean="0"/>
              <a:t>帶出食物的鮮味。</a:t>
            </a:r>
            <a:r>
              <a:rPr lang="zh-TW" altLang="zh-TW" sz="2000" dirty="0" smtClean="0"/>
              <a:t>廣東有豐富的農業和水產，可以提供豐富的新鮮原料，例如</a:t>
            </a:r>
            <a:r>
              <a:rPr lang="en-US" altLang="zh-TW" sz="2000" dirty="0" smtClean="0"/>
              <a:t>:</a:t>
            </a:r>
            <a:r>
              <a:rPr lang="zh-TW" altLang="zh-TW" sz="2000" dirty="0" smtClean="0"/>
              <a:t>牛豬是使用當日現宰，雞鴨是幾小時前才被宰殺，而海鮮更會被養在缸內直至烹調之前。有些粵菜餐館的服務生更會把生猛的海鮮拿到客人的桌前，以證明食物在烹調前還是活的。</a:t>
            </a:r>
            <a:endParaRPr lang="en-US" altLang="zh-TW" sz="2000" dirty="0" smtClean="0"/>
          </a:p>
          <a:p>
            <a:pPr>
              <a:defRPr/>
            </a:pPr>
            <a:r>
              <a:rPr lang="zh-TW" altLang="zh-TW" sz="2000" dirty="0" smtClean="0"/>
              <a:t>廣東人</a:t>
            </a:r>
            <a:r>
              <a:rPr lang="zh-TW" altLang="en-US" sz="2000" dirty="0" smtClean="0"/>
              <a:t>認為</a:t>
            </a:r>
            <a:r>
              <a:rPr lang="zh-TW" altLang="zh-TW" sz="2000" dirty="0" smtClean="0"/>
              <a:t>，香料是用來掩蓋過食物不新鮮的味道。新鮮的海鮮是無腥味的，所以最好的烹調方法是清蒸。只需加少量的醬油、薑和蔥，帶出海鮮的自然鮮甜味就可以了。</a:t>
            </a:r>
            <a:endParaRPr lang="en-US" altLang="zh-TW" sz="2000" dirty="0" smtClean="0"/>
          </a:p>
          <a:p>
            <a:pPr>
              <a:defRPr/>
            </a:pPr>
            <a:r>
              <a:rPr lang="zh-TW" altLang="en-US" sz="2000" dirty="0" smtClean="0"/>
              <a:t>影片</a:t>
            </a:r>
            <a:r>
              <a:rPr lang="en-US" altLang="zh-TW" sz="2000" dirty="0" smtClean="0"/>
              <a:t>:</a:t>
            </a:r>
            <a:r>
              <a:rPr lang="zh-TW" altLang="en-US" sz="2000" dirty="0" smtClean="0"/>
              <a:t>舌尖上的中國</a:t>
            </a:r>
            <a:r>
              <a:rPr lang="en-US" altLang="zh-TW" sz="2000" dirty="0" smtClean="0"/>
              <a:t>-</a:t>
            </a:r>
            <a:r>
              <a:rPr lang="zh-TW" altLang="en-US" sz="2000" dirty="0" smtClean="0"/>
              <a:t>五味的調和</a:t>
            </a:r>
            <a:r>
              <a:rPr lang="en-US" altLang="zh-TW" sz="2000" dirty="0" smtClean="0"/>
              <a:t>(</a:t>
            </a:r>
            <a:r>
              <a:rPr lang="zh-TW" altLang="en-US" sz="2000" dirty="0" smtClean="0"/>
              <a:t>粵菜部分</a:t>
            </a:r>
            <a:r>
              <a:rPr lang="en-US" altLang="zh-TW" sz="2000" dirty="0" smtClean="0"/>
              <a:t>)43:26~47:38</a:t>
            </a:r>
          </a:p>
          <a:p>
            <a:pPr>
              <a:defRPr/>
            </a:pPr>
            <a:endParaRPr lang="en-US" altLang="zh-TW" sz="2000" dirty="0" smtClean="0"/>
          </a:p>
          <a:p>
            <a:pPr marL="0" indent="0">
              <a:buFont typeface="Wingdings 3" panose="05040102010807070707" pitchFamily="18" charset="2"/>
              <a:buNone/>
              <a:defRPr/>
            </a:pPr>
            <a:endParaRPr lang="zh-TW" altLang="en-US" sz="2000" dirty="0" smtClean="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889" y="1905000"/>
            <a:ext cx="2413911" cy="20518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2589212" y="806605"/>
            <a:ext cx="8915400" cy="3777622"/>
          </a:xfrm>
        </p:spPr>
        <p:txBody>
          <a:bodyPr/>
          <a:lstStyle/>
          <a:p>
            <a:r>
              <a:rPr lang="zh-TW" altLang="en-US" sz="2000" dirty="0" smtClean="0"/>
              <a:t>飲茶文化</a:t>
            </a:r>
            <a:endParaRPr lang="en-US" altLang="zh-TW" sz="2000" dirty="0" smtClean="0"/>
          </a:p>
          <a:p>
            <a:pPr lvl="1"/>
            <a:r>
              <a:rPr lang="zh-TW" altLang="en-US" dirty="0"/>
              <a:t>源自中國廣州的粵式飲食，而後在廣東乃至世界各地傳播，成為廣東文化的一大特色。在廣東，飲茶一開始是叫做「上茶樓」或者「上酒樓」，後來就叫了「去飲茶」，慢慢「飲茶」就變成了上茶樓喝茶吃點心的代名詞。飲茶主要包括了喝茶和吃</a:t>
            </a:r>
            <a:r>
              <a:rPr lang="zh-TW" altLang="en-US" dirty="0" smtClean="0"/>
              <a:t>點心，</a:t>
            </a:r>
            <a:r>
              <a:rPr lang="zh-TW" altLang="en-US" dirty="0"/>
              <a:t>故此粵語內形容飲茶為「一盅兩件」（一盅茶＋兩件點心），而且在某些語境下它還表示「最低消費」的意思。飲茶在香港及廣東一帶非常流行，近年更流傳到中國其他省份及世界各地，成為最具代表性的粵菜之一</a:t>
            </a:r>
            <a:r>
              <a:rPr lang="zh-TW" altLang="en-US" dirty="0" smtClean="0"/>
              <a:t>。</a:t>
            </a:r>
            <a:endParaRPr lang="en-US" altLang="zh-TW" dirty="0" smtClean="0"/>
          </a:p>
          <a:p>
            <a:pPr lvl="1"/>
            <a:r>
              <a:rPr lang="zh-TW" altLang="en-US" dirty="0"/>
              <a:t>廣東飲茶的點心種類非常多，大致分為鹹點及甜點兩類。大部分點心都是熱吃的，熱食的多數會用竹製的蒸籠蒸熱，亦有小部分的冷盤</a:t>
            </a:r>
            <a:r>
              <a:rPr lang="zh-TW" altLang="en-US" dirty="0" smtClean="0"/>
              <a:t>。</a:t>
            </a:r>
            <a:endParaRPr lang="en-US" altLang="zh-TW" dirty="0" smtClean="0"/>
          </a:p>
          <a:p>
            <a:pPr lvl="1"/>
            <a:r>
              <a:rPr lang="zh-TW" altLang="en-US" dirty="0"/>
              <a:t>廣東人每次飲茶常點</a:t>
            </a:r>
            <a:r>
              <a:rPr lang="zh-TW" altLang="en-US" dirty="0" smtClean="0"/>
              <a:t>的鹹點心</a:t>
            </a:r>
            <a:r>
              <a:rPr lang="zh-TW" altLang="en-US" dirty="0"/>
              <a:t>有蝦餃、乾蒸燒賣、排骨、鳳爪、糯米雞、蘿蔔糕、腸粉、蛋撻、叉燒包、皮蛋瘦肉粥等</a:t>
            </a:r>
            <a:r>
              <a:rPr lang="zh-TW" altLang="en-US" dirty="0" smtClean="0"/>
              <a:t>。</a:t>
            </a:r>
            <a:endParaRPr lang="en-US" altLang="zh-TW" dirty="0" smtClean="0"/>
          </a:p>
          <a:p>
            <a:pPr lvl="1"/>
            <a:r>
              <a:rPr lang="zh-TW" altLang="en-US" dirty="0"/>
              <a:t>甜點有馬拉</a:t>
            </a:r>
            <a:r>
              <a:rPr lang="zh-TW" altLang="en-US" dirty="0" smtClean="0"/>
              <a:t>糕、</a:t>
            </a:r>
            <a:r>
              <a:rPr lang="zh-TW" altLang="en-US" dirty="0"/>
              <a:t>奶黃包，還有西式甜品如芒果</a:t>
            </a:r>
            <a:r>
              <a:rPr lang="zh-TW" altLang="en-US" dirty="0" smtClean="0"/>
              <a:t>布丁。</a:t>
            </a:r>
            <a:endParaRPr lang="en-US" altLang="zh-TW" dirty="0" smtClean="0"/>
          </a:p>
          <a:p>
            <a:pPr lvl="1"/>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2198" y="4716058"/>
            <a:ext cx="2435410" cy="1826558"/>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3904" y="4584227"/>
            <a:ext cx="2557347" cy="191801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950" y="4756437"/>
            <a:ext cx="2617881" cy="1745800"/>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530" y="4802760"/>
            <a:ext cx="2265969" cy="1699477"/>
          </a:xfrm>
          <a:prstGeom prst="rect">
            <a:avLst/>
          </a:prstGeom>
        </p:spPr>
      </p:pic>
    </p:spTree>
    <p:extLst>
      <p:ext uri="{BB962C8B-B14F-4D97-AF65-F5344CB8AC3E}">
        <p14:creationId xmlns:p14="http://schemas.microsoft.com/office/powerpoint/2010/main" val="41007493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p:cTn id="63" dur="500" fill="hold"/>
                                        <p:tgtEl>
                                          <p:spTgt spid="4"/>
                                        </p:tgtEl>
                                        <p:attrNameLst>
                                          <p:attrName>ppt_w</p:attrName>
                                        </p:attrNameLst>
                                      </p:cBhvr>
                                      <p:tavLst>
                                        <p:tav tm="0">
                                          <p:val>
                                            <p:fltVal val="0"/>
                                          </p:val>
                                        </p:tav>
                                        <p:tav tm="100000">
                                          <p:val>
                                            <p:strVal val="#ppt_w"/>
                                          </p:val>
                                        </p:tav>
                                      </p:tavLst>
                                    </p:anim>
                                    <p:anim calcmode="lin" valueType="num">
                                      <p:cBhvr>
                                        <p:cTn id="64" dur="500" fill="hold"/>
                                        <p:tgtEl>
                                          <p:spTgt spid="4"/>
                                        </p:tgtEl>
                                        <p:attrNameLst>
                                          <p:attrName>ppt_h</p:attrName>
                                        </p:attrNameLst>
                                      </p:cBhvr>
                                      <p:tavLst>
                                        <p:tav tm="0">
                                          <p:val>
                                            <p:fltVal val="0"/>
                                          </p:val>
                                        </p:tav>
                                        <p:tav tm="100000">
                                          <p:val>
                                            <p:strVal val="#ppt_h"/>
                                          </p:val>
                                        </p:tav>
                                      </p:tavLst>
                                    </p:anim>
                                    <p:animEffect transition="in" filter="fade">
                                      <p:cBhvr>
                                        <p:cTn id="6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標題 1"/>
          <p:cNvSpPr>
            <a:spLocks noGrp="1"/>
          </p:cNvSpPr>
          <p:nvPr>
            <p:ph type="title"/>
          </p:nvPr>
        </p:nvSpPr>
        <p:spPr>
          <a:xfrm>
            <a:off x="2592388" y="623888"/>
            <a:ext cx="8912225" cy="1281112"/>
          </a:xfrm>
        </p:spPr>
        <p:txBody>
          <a:bodyPr/>
          <a:lstStyle/>
          <a:p>
            <a:endParaRPr lang="zh-TW" altLang="en-US" dirty="0" smtClean="0"/>
          </a:p>
        </p:txBody>
      </p:sp>
      <p:sp>
        <p:nvSpPr>
          <p:cNvPr id="27651" name="內容版面配置區 2"/>
          <p:cNvSpPr>
            <a:spLocks noGrp="1"/>
          </p:cNvSpPr>
          <p:nvPr>
            <p:ph idx="1"/>
          </p:nvPr>
        </p:nvSpPr>
        <p:spPr>
          <a:xfrm>
            <a:off x="2589213" y="2133600"/>
            <a:ext cx="8915400" cy="3778250"/>
          </a:xfrm>
        </p:spPr>
        <p:txBody>
          <a:bodyPr/>
          <a:lstStyle/>
          <a:p>
            <a:r>
              <a:rPr lang="zh-TW" altLang="en-US" dirty="0" smtClean="0"/>
              <a:t>粵菜以廣州、潮州、東江三個地方菜為主，而廣州菜為粵菜的主要代表。</a:t>
            </a:r>
            <a:endParaRPr lang="en-US" altLang="zh-TW" dirty="0" smtClean="0"/>
          </a:p>
          <a:p>
            <a:r>
              <a:rPr lang="en-US" altLang="zh-TW" dirty="0" smtClean="0"/>
              <a:t>1.</a:t>
            </a:r>
            <a:r>
              <a:rPr lang="zh-TW" altLang="en-US" dirty="0" smtClean="0"/>
              <a:t>廣州菜</a:t>
            </a:r>
            <a:endParaRPr lang="en-US" altLang="zh-TW" dirty="0" smtClean="0"/>
          </a:p>
          <a:p>
            <a:pPr marL="0" indent="0">
              <a:buNone/>
            </a:pPr>
            <a:r>
              <a:rPr lang="en-US" altLang="zh-TW" dirty="0" smtClean="0"/>
              <a:t>	</a:t>
            </a:r>
            <a:r>
              <a:rPr lang="zh-TW" altLang="en-US" dirty="0" smtClean="0"/>
              <a:t>廣州菜的特點在於用料上的特殊性與多樣性，多喜歡變化創新。廣州為通商港口，因此菜餚中同時吸收了西餐的技法，擅長多種烹調法，如蒸、煎、炸、燴、烤、燉等，著名的菜餚有</a:t>
            </a:r>
            <a:r>
              <a:rPr lang="en-US" altLang="zh-TW" dirty="0" smtClean="0"/>
              <a:t>:</a:t>
            </a:r>
            <a:r>
              <a:rPr lang="zh-TW" altLang="en-US" dirty="0"/>
              <a:t>烤乳豬、猴腦湯、燒臘、龍虎鬥等。</a:t>
            </a:r>
          </a:p>
          <a:p>
            <a:pPr marL="0" indent="0">
              <a:buNone/>
            </a:pPr>
            <a:endParaRPr lang="zh-TW" altLang="en-US" dirty="0" smtClean="0"/>
          </a:p>
        </p:txBody>
      </p:sp>
      <p:pic>
        <p:nvPicPr>
          <p:cNvPr id="2" name="圖片 1"/>
          <p:cNvPicPr>
            <a:picLocks noChangeAspect="1"/>
          </p:cNvPicPr>
          <p:nvPr/>
        </p:nvPicPr>
        <p:blipFill>
          <a:blip r:embed="rId2"/>
          <a:stretch>
            <a:fillRect/>
          </a:stretch>
        </p:blipFill>
        <p:spPr>
          <a:xfrm>
            <a:off x="1586543" y="4143947"/>
            <a:ext cx="2908044" cy="2182557"/>
          </a:xfrm>
          <a:prstGeom prst="rect">
            <a:avLst/>
          </a:prstGeom>
        </p:spPr>
      </p:pic>
      <p:pic>
        <p:nvPicPr>
          <p:cNvPr id="3" name="圖片 2"/>
          <p:cNvPicPr>
            <a:picLocks noChangeAspect="1"/>
          </p:cNvPicPr>
          <p:nvPr/>
        </p:nvPicPr>
        <p:blipFill>
          <a:blip r:embed="rId3"/>
          <a:stretch>
            <a:fillRect/>
          </a:stretch>
        </p:blipFill>
        <p:spPr>
          <a:xfrm>
            <a:off x="4755557" y="3915326"/>
            <a:ext cx="2048434" cy="2639797"/>
          </a:xfrm>
          <a:prstGeom prst="rect">
            <a:avLst/>
          </a:prstGeom>
        </p:spPr>
      </p:pic>
      <p:pic>
        <p:nvPicPr>
          <p:cNvPr id="4" name="圖片 3"/>
          <p:cNvPicPr>
            <a:picLocks noChangeAspect="1"/>
          </p:cNvPicPr>
          <p:nvPr/>
        </p:nvPicPr>
        <p:blipFill>
          <a:blip r:embed="rId4"/>
          <a:stretch>
            <a:fillRect/>
          </a:stretch>
        </p:blipFill>
        <p:spPr>
          <a:xfrm>
            <a:off x="7064961" y="4265876"/>
            <a:ext cx="2584928" cy="1938696"/>
          </a:xfrm>
          <a:prstGeom prst="rect">
            <a:avLst/>
          </a:prstGeom>
        </p:spPr>
      </p:pic>
      <p:pic>
        <p:nvPicPr>
          <p:cNvPr id="8" name="圖片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25843" y="4472940"/>
            <a:ext cx="219551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wheel(1)">
                                      <p:cBhvr>
                                        <p:cTn id="7" dur="20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wheel(1)">
                                      <p:cBhvr>
                                        <p:cTn id="12" dur="2000"/>
                                        <p:tgtEl>
                                          <p:spTgt spid="27651">
                                            <p:txEl>
                                              <p:pRg st="1" end="1"/>
                                            </p:txEl>
                                          </p:spTgt>
                                        </p:tgtEl>
                                      </p:cBhvr>
                                    </p:animEffect>
                                  </p:childTnLst>
                                </p:cTn>
                              </p:par>
                              <p:par>
                                <p:cTn id="13" presetID="21" presetClass="entr" presetSubtype="1" fill="hold" nodeType="with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animEffect transition="in" filter="wheel(1)">
                                      <p:cBhvr>
                                        <p:cTn id="15" dur="2000"/>
                                        <p:tgtEl>
                                          <p:spTgt spid="2765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2592925" y="806605"/>
            <a:ext cx="8915400" cy="3777622"/>
          </a:xfrm>
        </p:spPr>
        <p:txBody>
          <a:bodyPr/>
          <a:lstStyle/>
          <a:p>
            <a:r>
              <a:rPr lang="en-US" altLang="zh-TW" dirty="0" smtClean="0"/>
              <a:t>2.</a:t>
            </a:r>
            <a:r>
              <a:rPr lang="zh-TW" altLang="en-US" dirty="0" smtClean="0"/>
              <a:t>潮州菜</a:t>
            </a:r>
            <a:endParaRPr lang="en-US" altLang="zh-TW" dirty="0" smtClean="0"/>
          </a:p>
          <a:p>
            <a:pPr marL="0" indent="0">
              <a:buNone/>
            </a:pPr>
            <a:r>
              <a:rPr lang="en-US" altLang="zh-TW" dirty="0"/>
              <a:t>	</a:t>
            </a:r>
            <a:r>
              <a:rPr lang="zh-TW" altLang="en-US" dirty="0" smtClean="0"/>
              <a:t>早期潮州人多移民至東南亞，因此潮州菜在東南亞各國的華人地區十分</a:t>
            </a:r>
            <a:r>
              <a:rPr lang="zh-TW" altLang="en-US" dirty="0"/>
              <a:t>普遍。潮州菜的特色是「無海鮮不成宴」。潮州菜最出名的是海鮮和素菜。正宗的潮州菜館在飯前飯後都會提供工夫茶。注重刀工，拼砌整齊美觀。講究食材，如鵝肝必須取自餵飼糯米的澄海獅頭鵝。講究口味的配搭</a:t>
            </a:r>
            <a:r>
              <a:rPr lang="zh-TW" altLang="en-US" dirty="0" smtClean="0"/>
              <a:t>，鹹與</a:t>
            </a:r>
            <a:r>
              <a:rPr lang="zh-TW" altLang="en-US" dirty="0"/>
              <a:t>甜、葷與素配套，湯與菜交錯，先上冷的或熱的拼盤，然後隔幾道菜穿插一道湯。味道</a:t>
            </a:r>
            <a:r>
              <a:rPr lang="zh-TW" altLang="en-US" dirty="0" smtClean="0"/>
              <a:t>有鹹有甜。</a:t>
            </a:r>
            <a:endParaRPr lang="en-US" altLang="zh-TW" dirty="0" smtClean="0"/>
          </a:p>
          <a:p>
            <a:pPr marL="0" indent="0">
              <a:buNone/>
            </a:pPr>
            <a:r>
              <a:rPr lang="zh-TW" altLang="en-US" dirty="0" smtClean="0"/>
              <a:t>著名的餐點有</a:t>
            </a:r>
            <a:r>
              <a:rPr lang="en-US" altLang="zh-TW" dirty="0" smtClean="0"/>
              <a:t>:</a:t>
            </a:r>
            <a:r>
              <a:rPr lang="zh-TW" altLang="zh-TW" b="1" dirty="0" smtClean="0"/>
              <a:t>滷水鵝</a:t>
            </a:r>
            <a:r>
              <a:rPr lang="zh-TW" altLang="en-US" b="1" dirty="0" smtClean="0"/>
              <a:t>、</a:t>
            </a:r>
            <a:r>
              <a:rPr lang="zh-TW" altLang="zh-TW" b="1" dirty="0" smtClean="0"/>
              <a:t>護國菜</a:t>
            </a:r>
            <a:r>
              <a:rPr lang="zh-TW" altLang="en-US" b="1" dirty="0" smtClean="0"/>
              <a:t>、</a:t>
            </a:r>
            <a:r>
              <a:rPr lang="zh-TW" altLang="en-US" dirty="0" smtClean="0"/>
              <a:t>明爐燒大海螺、油泡魷魚</a:t>
            </a:r>
            <a:endParaRPr lang="zh-TW" altLang="zh-TW" b="1" dirty="0" smtClean="0"/>
          </a:p>
          <a:p>
            <a:pPr marL="0" indent="0">
              <a:buNone/>
            </a:pPr>
            <a:endParaRPr lang="zh-TW" altLang="zh-TW" b="1" dirty="0" smtClean="0"/>
          </a:p>
          <a:p>
            <a:pPr marL="0" indent="0">
              <a:buNone/>
            </a:pPr>
            <a:endParaRPr lang="en-US" altLang="zh-TW" dirty="0" smtClean="0"/>
          </a:p>
          <a:p>
            <a:pPr marL="0" indent="0">
              <a:buNone/>
            </a:pPr>
            <a:endParaRPr lang="en-US" altLang="zh-TW" dirty="0" smtClean="0"/>
          </a:p>
          <a:p>
            <a:pPr marL="0" indent="0">
              <a:buNone/>
            </a:pP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837" y="3612848"/>
            <a:ext cx="2520313" cy="1685951"/>
          </a:xfrm>
          <a:prstGeom prst="rect">
            <a:avLst/>
          </a:prstGeo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6542" y="3591620"/>
            <a:ext cx="2693392" cy="2307748"/>
          </a:xfrm>
          <a:prstGeom prst="rect">
            <a:avLst/>
          </a:prstGeom>
        </p:spPr>
      </p:pic>
      <p:pic>
        <p:nvPicPr>
          <p:cNvPr id="8" name="圖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011" y="3646896"/>
            <a:ext cx="2686021" cy="1651903"/>
          </a:xfrm>
          <a:prstGeom prst="rect">
            <a:avLst/>
          </a:prstGeom>
        </p:spPr>
      </p:pic>
      <p:pic>
        <p:nvPicPr>
          <p:cNvPr id="9" name="圖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38109" y="3682037"/>
            <a:ext cx="2349813" cy="1762360"/>
          </a:xfrm>
          <a:prstGeom prst="rect">
            <a:avLst/>
          </a:prstGeom>
        </p:spPr>
      </p:pic>
    </p:spTree>
    <p:extLst>
      <p:ext uri="{BB962C8B-B14F-4D97-AF65-F5344CB8AC3E}">
        <p14:creationId xmlns:p14="http://schemas.microsoft.com/office/powerpoint/2010/main" val="926697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r>
              <a:rPr lang="en-US" altLang="zh-TW" dirty="0" smtClean="0"/>
              <a:t>3.</a:t>
            </a:r>
            <a:r>
              <a:rPr lang="zh-TW" altLang="en-US" dirty="0" smtClean="0"/>
              <a:t>東江菜</a:t>
            </a:r>
            <a:endParaRPr lang="en-US" altLang="zh-TW" dirty="0" smtClean="0"/>
          </a:p>
          <a:p>
            <a:pPr>
              <a:buNone/>
            </a:pPr>
            <a:r>
              <a:rPr lang="en-US" altLang="zh-TW" dirty="0" smtClean="0"/>
              <a:t>	</a:t>
            </a:r>
            <a:r>
              <a:rPr lang="zh-TW" altLang="en-US" dirty="0" smtClean="0"/>
              <a:t>東江菜及為客家菜，這一群客家人主要來自宋元時期，當時由於戰亂動盪不安，因此中原的客家人相繼南下避難，居住在山間</a:t>
            </a:r>
            <a:r>
              <a:rPr lang="zh-TW" altLang="en-US" dirty="0" smtClean="0"/>
              <a:t>，故日常</a:t>
            </a:r>
            <a:r>
              <a:rPr lang="zh-TW" altLang="en-US" dirty="0" smtClean="0"/>
              <a:t>飲食中較缺少海鮮類，主要菜餚特色偏重鹹、酸、辣、油。著名的菜餚有薑絲炒大腸、鳳梨炒肚片、九層塔炒茄子。</a:t>
            </a:r>
            <a:endParaRPr lang="en-US" altLang="zh-TW" dirty="0" smtClean="0"/>
          </a:p>
          <a:p>
            <a:pPr>
              <a:buNone/>
            </a:pP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523" y="3833375"/>
            <a:ext cx="3107061" cy="2077847"/>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706" y="3833375"/>
            <a:ext cx="2724524" cy="2077847"/>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6380" y="3856046"/>
            <a:ext cx="2740235" cy="205517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ox(out)">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ox(out)">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p:cNvSpPr>
            <a:spLocks noGrp="1"/>
          </p:cNvSpPr>
          <p:nvPr>
            <p:ph type="title"/>
          </p:nvPr>
        </p:nvSpPr>
        <p:spPr>
          <a:xfrm>
            <a:off x="2592388" y="623888"/>
            <a:ext cx="8912225" cy="1281112"/>
          </a:xfrm>
        </p:spPr>
        <p:txBody>
          <a:bodyPr/>
          <a:lstStyle/>
          <a:p>
            <a:r>
              <a:rPr lang="zh-TW" altLang="zh-TW" dirty="0" smtClean="0"/>
              <a:t>四、蘇菜</a:t>
            </a:r>
            <a:r>
              <a:rPr lang="en-US" altLang="zh-TW" dirty="0" smtClean="0"/>
              <a:t>(</a:t>
            </a:r>
            <a:r>
              <a:rPr lang="zh-TW" altLang="zh-TW" dirty="0" smtClean="0"/>
              <a:t>江蘇菜</a:t>
            </a:r>
            <a:r>
              <a:rPr lang="en-US" altLang="zh-TW" dirty="0" smtClean="0"/>
              <a:t>)</a:t>
            </a:r>
            <a:endParaRPr lang="zh-TW" altLang="en-US" dirty="0" smtClean="0"/>
          </a:p>
        </p:txBody>
      </p:sp>
      <p:sp>
        <p:nvSpPr>
          <p:cNvPr id="29699" name="內容版面配置區 2"/>
          <p:cNvSpPr>
            <a:spLocks noGrp="1"/>
          </p:cNvSpPr>
          <p:nvPr>
            <p:ph idx="1"/>
          </p:nvPr>
        </p:nvSpPr>
        <p:spPr>
          <a:xfrm>
            <a:off x="2589213" y="2133600"/>
            <a:ext cx="8915400" cy="3778250"/>
          </a:xfrm>
        </p:spPr>
        <p:txBody>
          <a:bodyPr/>
          <a:lstStyle/>
          <a:p>
            <a:r>
              <a:rPr lang="zh-TW" altLang="zh-TW" dirty="0" smtClean="0"/>
              <a:t>江蘇被稱為魚米之鄉，</a:t>
            </a:r>
            <a:r>
              <a:rPr lang="zh-TW" altLang="en-US" dirty="0" smtClean="0"/>
              <a:t>兼有海產之利，飲食資源十分豐富。省內湖泊密集，如太湖等都是屬於重要的淡水漁區。加上地處中國南北交通樞紐，飲食市場十分繁榮，在世界上頗負盛名。</a:t>
            </a:r>
            <a:endParaRPr lang="en-US" altLang="zh-TW" dirty="0" smtClean="0"/>
          </a:p>
          <a:p>
            <a:pPr marL="0" indent="0">
              <a:buNone/>
            </a:pPr>
            <a:endParaRPr lang="en-US" altLang="zh-TW" dirty="0" smtClean="0"/>
          </a:p>
          <a:p>
            <a:r>
              <a:rPr lang="zh-TW" altLang="en-US" dirty="0" smtClean="0"/>
              <a:t>蘇菜主要是由淮揚、金陵、蘇錫、徐海四個地方風味構成，這些地方都是蘊育蘇菜的重要發源地。</a:t>
            </a:r>
            <a:endParaRPr lang="zh-TW" altLang="zh-TW" dirty="0" smtClean="0"/>
          </a:p>
          <a:p>
            <a:pPr marL="0" indent="0">
              <a:buNone/>
            </a:pPr>
            <a:endParaRPr lang="zh-TW" altLang="en-US" dirty="0" smtClean="0"/>
          </a:p>
        </p:txBody>
      </p:sp>
      <p:pic>
        <p:nvPicPr>
          <p:cNvPr id="5" name="圖片 4" descr="China_Jiangsu.svg.png"/>
          <p:cNvPicPr>
            <a:picLocks noChangeAspect="1"/>
          </p:cNvPicPr>
          <p:nvPr/>
        </p:nvPicPr>
        <p:blipFill>
          <a:blip r:embed="rId2"/>
          <a:stretch>
            <a:fillRect/>
          </a:stretch>
        </p:blipFill>
        <p:spPr>
          <a:xfrm>
            <a:off x="216976" y="1906290"/>
            <a:ext cx="2417736" cy="205507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Effect transition="in" filter="wipe(down)">
                                      <p:cBhvr>
                                        <p:cTn id="7" dur="580">
                                          <p:stCondLst>
                                            <p:cond delay="0"/>
                                          </p:stCondLst>
                                        </p:cTn>
                                        <p:tgtEl>
                                          <p:spTgt spid="29699">
                                            <p:txEl>
                                              <p:pRg st="0" end="0"/>
                                            </p:txEl>
                                          </p:spTgt>
                                        </p:tgtEl>
                                      </p:cBhvr>
                                    </p:animEffect>
                                    <p:anim calcmode="lin" valueType="num">
                                      <p:cBhvr>
                                        <p:cTn id="8" dur="1822" tmFilter="0,0; 0.14,0.36; 0.43,0.73; 0.71,0.91; 1.0,1.0">
                                          <p:stCondLst>
                                            <p:cond delay="0"/>
                                          </p:stCondLst>
                                        </p:cTn>
                                        <p:tgtEl>
                                          <p:spTgt spid="2969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69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69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69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69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9699">
                                            <p:txEl>
                                              <p:pRg st="0" end="0"/>
                                            </p:txEl>
                                          </p:spTgt>
                                        </p:tgtEl>
                                      </p:cBhvr>
                                      <p:to x="100000" y="60000"/>
                                    </p:animScale>
                                    <p:animScale>
                                      <p:cBhvr>
                                        <p:cTn id="14" dur="166" decel="50000">
                                          <p:stCondLst>
                                            <p:cond delay="676"/>
                                          </p:stCondLst>
                                        </p:cTn>
                                        <p:tgtEl>
                                          <p:spTgt spid="29699">
                                            <p:txEl>
                                              <p:pRg st="0" end="0"/>
                                            </p:txEl>
                                          </p:spTgt>
                                        </p:tgtEl>
                                      </p:cBhvr>
                                      <p:to x="100000" y="100000"/>
                                    </p:animScale>
                                    <p:animScale>
                                      <p:cBhvr>
                                        <p:cTn id="15" dur="26">
                                          <p:stCondLst>
                                            <p:cond delay="1312"/>
                                          </p:stCondLst>
                                        </p:cTn>
                                        <p:tgtEl>
                                          <p:spTgt spid="29699">
                                            <p:txEl>
                                              <p:pRg st="0" end="0"/>
                                            </p:txEl>
                                          </p:spTgt>
                                        </p:tgtEl>
                                      </p:cBhvr>
                                      <p:to x="100000" y="80000"/>
                                    </p:animScale>
                                    <p:animScale>
                                      <p:cBhvr>
                                        <p:cTn id="16" dur="166" decel="50000">
                                          <p:stCondLst>
                                            <p:cond delay="1338"/>
                                          </p:stCondLst>
                                        </p:cTn>
                                        <p:tgtEl>
                                          <p:spTgt spid="29699">
                                            <p:txEl>
                                              <p:pRg st="0" end="0"/>
                                            </p:txEl>
                                          </p:spTgt>
                                        </p:tgtEl>
                                      </p:cBhvr>
                                      <p:to x="100000" y="100000"/>
                                    </p:animScale>
                                    <p:animScale>
                                      <p:cBhvr>
                                        <p:cTn id="17" dur="26">
                                          <p:stCondLst>
                                            <p:cond delay="1642"/>
                                          </p:stCondLst>
                                        </p:cTn>
                                        <p:tgtEl>
                                          <p:spTgt spid="29699">
                                            <p:txEl>
                                              <p:pRg st="0" end="0"/>
                                            </p:txEl>
                                          </p:spTgt>
                                        </p:tgtEl>
                                      </p:cBhvr>
                                      <p:to x="100000" y="90000"/>
                                    </p:animScale>
                                    <p:animScale>
                                      <p:cBhvr>
                                        <p:cTn id="18" dur="166" decel="50000">
                                          <p:stCondLst>
                                            <p:cond delay="1668"/>
                                          </p:stCondLst>
                                        </p:cTn>
                                        <p:tgtEl>
                                          <p:spTgt spid="29699">
                                            <p:txEl>
                                              <p:pRg st="0" end="0"/>
                                            </p:txEl>
                                          </p:spTgt>
                                        </p:tgtEl>
                                      </p:cBhvr>
                                      <p:to x="100000" y="100000"/>
                                    </p:animScale>
                                    <p:animScale>
                                      <p:cBhvr>
                                        <p:cTn id="19" dur="26">
                                          <p:stCondLst>
                                            <p:cond delay="1808"/>
                                          </p:stCondLst>
                                        </p:cTn>
                                        <p:tgtEl>
                                          <p:spTgt spid="29699">
                                            <p:txEl>
                                              <p:pRg st="0" end="0"/>
                                            </p:txEl>
                                          </p:spTgt>
                                        </p:tgtEl>
                                      </p:cBhvr>
                                      <p:to x="100000" y="95000"/>
                                    </p:animScale>
                                    <p:animScale>
                                      <p:cBhvr>
                                        <p:cTn id="20" dur="166" decel="50000">
                                          <p:stCondLst>
                                            <p:cond delay="1834"/>
                                          </p:stCondLst>
                                        </p:cTn>
                                        <p:tgtEl>
                                          <p:spTgt spid="2969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9699">
                                            <p:txEl>
                                              <p:pRg st="2" end="2"/>
                                            </p:txEl>
                                          </p:spTgt>
                                        </p:tgtEl>
                                        <p:attrNameLst>
                                          <p:attrName>style.visibility</p:attrName>
                                        </p:attrNameLst>
                                      </p:cBhvr>
                                      <p:to>
                                        <p:strVal val="visible"/>
                                      </p:to>
                                    </p:set>
                                    <p:animEffect transition="in" filter="wipe(down)">
                                      <p:cBhvr>
                                        <p:cTn id="25" dur="580">
                                          <p:stCondLst>
                                            <p:cond delay="0"/>
                                          </p:stCondLst>
                                        </p:cTn>
                                        <p:tgtEl>
                                          <p:spTgt spid="29699">
                                            <p:txEl>
                                              <p:pRg st="2" end="2"/>
                                            </p:txEl>
                                          </p:spTgt>
                                        </p:tgtEl>
                                      </p:cBhvr>
                                    </p:animEffect>
                                    <p:anim calcmode="lin" valueType="num">
                                      <p:cBhvr>
                                        <p:cTn id="26" dur="1822" tmFilter="0,0; 0.14,0.36; 0.43,0.73; 0.71,0.91; 1.0,1.0">
                                          <p:stCondLst>
                                            <p:cond delay="0"/>
                                          </p:stCondLst>
                                        </p:cTn>
                                        <p:tgtEl>
                                          <p:spTgt spid="29699">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9699">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9699">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9699">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9699">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9699">
                                            <p:txEl>
                                              <p:pRg st="2" end="2"/>
                                            </p:txEl>
                                          </p:spTgt>
                                        </p:tgtEl>
                                      </p:cBhvr>
                                      <p:to x="100000" y="60000"/>
                                    </p:animScale>
                                    <p:animScale>
                                      <p:cBhvr>
                                        <p:cTn id="32" dur="166" decel="50000">
                                          <p:stCondLst>
                                            <p:cond delay="676"/>
                                          </p:stCondLst>
                                        </p:cTn>
                                        <p:tgtEl>
                                          <p:spTgt spid="29699">
                                            <p:txEl>
                                              <p:pRg st="2" end="2"/>
                                            </p:txEl>
                                          </p:spTgt>
                                        </p:tgtEl>
                                      </p:cBhvr>
                                      <p:to x="100000" y="100000"/>
                                    </p:animScale>
                                    <p:animScale>
                                      <p:cBhvr>
                                        <p:cTn id="33" dur="26">
                                          <p:stCondLst>
                                            <p:cond delay="1312"/>
                                          </p:stCondLst>
                                        </p:cTn>
                                        <p:tgtEl>
                                          <p:spTgt spid="29699">
                                            <p:txEl>
                                              <p:pRg st="2" end="2"/>
                                            </p:txEl>
                                          </p:spTgt>
                                        </p:tgtEl>
                                      </p:cBhvr>
                                      <p:to x="100000" y="80000"/>
                                    </p:animScale>
                                    <p:animScale>
                                      <p:cBhvr>
                                        <p:cTn id="34" dur="166" decel="50000">
                                          <p:stCondLst>
                                            <p:cond delay="1338"/>
                                          </p:stCondLst>
                                        </p:cTn>
                                        <p:tgtEl>
                                          <p:spTgt spid="29699">
                                            <p:txEl>
                                              <p:pRg st="2" end="2"/>
                                            </p:txEl>
                                          </p:spTgt>
                                        </p:tgtEl>
                                      </p:cBhvr>
                                      <p:to x="100000" y="100000"/>
                                    </p:animScale>
                                    <p:animScale>
                                      <p:cBhvr>
                                        <p:cTn id="35" dur="26">
                                          <p:stCondLst>
                                            <p:cond delay="1642"/>
                                          </p:stCondLst>
                                        </p:cTn>
                                        <p:tgtEl>
                                          <p:spTgt spid="29699">
                                            <p:txEl>
                                              <p:pRg st="2" end="2"/>
                                            </p:txEl>
                                          </p:spTgt>
                                        </p:tgtEl>
                                      </p:cBhvr>
                                      <p:to x="100000" y="90000"/>
                                    </p:animScale>
                                    <p:animScale>
                                      <p:cBhvr>
                                        <p:cTn id="36" dur="166" decel="50000">
                                          <p:stCondLst>
                                            <p:cond delay="1668"/>
                                          </p:stCondLst>
                                        </p:cTn>
                                        <p:tgtEl>
                                          <p:spTgt spid="29699">
                                            <p:txEl>
                                              <p:pRg st="2" end="2"/>
                                            </p:txEl>
                                          </p:spTgt>
                                        </p:tgtEl>
                                      </p:cBhvr>
                                      <p:to x="100000" y="100000"/>
                                    </p:animScale>
                                    <p:animScale>
                                      <p:cBhvr>
                                        <p:cTn id="37" dur="26">
                                          <p:stCondLst>
                                            <p:cond delay="1808"/>
                                          </p:stCondLst>
                                        </p:cTn>
                                        <p:tgtEl>
                                          <p:spTgt spid="29699">
                                            <p:txEl>
                                              <p:pRg st="2" end="2"/>
                                            </p:txEl>
                                          </p:spTgt>
                                        </p:tgtEl>
                                      </p:cBhvr>
                                      <p:to x="100000" y="95000"/>
                                    </p:animScale>
                                    <p:animScale>
                                      <p:cBhvr>
                                        <p:cTn id="38" dur="166" decel="50000">
                                          <p:stCondLst>
                                            <p:cond delay="1834"/>
                                          </p:stCondLst>
                                        </p:cTn>
                                        <p:tgtEl>
                                          <p:spTgt spid="29699">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標題 1"/>
          <p:cNvSpPr>
            <a:spLocks noGrp="1"/>
          </p:cNvSpPr>
          <p:nvPr>
            <p:ph type="title"/>
          </p:nvPr>
        </p:nvSpPr>
        <p:spPr>
          <a:xfrm>
            <a:off x="2592388" y="623888"/>
            <a:ext cx="8912225" cy="1281112"/>
          </a:xfrm>
        </p:spPr>
        <p:txBody>
          <a:bodyPr/>
          <a:lstStyle/>
          <a:p>
            <a:endParaRPr lang="zh-TW" altLang="en-US" smtClean="0"/>
          </a:p>
        </p:txBody>
      </p:sp>
      <p:sp>
        <p:nvSpPr>
          <p:cNvPr id="3" name="內容版面配置區 2"/>
          <p:cNvSpPr>
            <a:spLocks noGrp="1"/>
          </p:cNvSpPr>
          <p:nvPr>
            <p:ph idx="1"/>
          </p:nvPr>
        </p:nvSpPr>
        <p:spPr>
          <a:xfrm>
            <a:off x="2589213" y="768854"/>
            <a:ext cx="8915400" cy="3778250"/>
          </a:xfrm>
        </p:spPr>
        <p:txBody>
          <a:bodyPr/>
          <a:lstStyle/>
          <a:p>
            <a:pPr>
              <a:defRPr/>
            </a:pPr>
            <a:r>
              <a:rPr lang="en-US" altLang="zh-TW" dirty="0" smtClean="0"/>
              <a:t>1.</a:t>
            </a:r>
            <a:r>
              <a:rPr lang="zh-TW" altLang="en-US" dirty="0" smtClean="0"/>
              <a:t>淮揚菜</a:t>
            </a:r>
            <a:endParaRPr lang="en-US" altLang="zh-TW" dirty="0" smtClean="0"/>
          </a:p>
          <a:p>
            <a:pPr marL="0" indent="0">
              <a:buFont typeface="Wingdings 3" panose="05040102010807070707" pitchFamily="18" charset="2"/>
              <a:buNone/>
              <a:defRPr/>
            </a:pPr>
            <a:r>
              <a:rPr lang="en-US" altLang="zh-TW" dirty="0"/>
              <a:t>	</a:t>
            </a:r>
            <a:r>
              <a:rPr lang="zh-TW" altLang="zh-TW" dirty="0"/>
              <a:t>淮揚</a:t>
            </a:r>
            <a:r>
              <a:rPr lang="zh-TW" altLang="zh-TW" dirty="0" smtClean="0"/>
              <a:t>菜指流行於江蘇省淮安、揚州、鎮江及其附近地域的菜餚</a:t>
            </a:r>
            <a:r>
              <a:rPr lang="zh-TW" altLang="en-US" dirty="0" smtClean="0"/>
              <a:t>，淮揚菜</a:t>
            </a:r>
            <a:r>
              <a:rPr lang="zh-TW" altLang="zh-TW" dirty="0" smtClean="0"/>
              <a:t>即</a:t>
            </a:r>
            <a:r>
              <a:rPr lang="zh-TW" altLang="zh-TW" dirty="0"/>
              <a:t>為蘇菜的代表，被稱為「東南第一佳味｣。歷代皇帝都特別喜愛雇用淮揚廚師來當御廚。紅樓夢所衍生出來的「紅樓宴｣就是來自淮揚菜</a:t>
            </a:r>
            <a:r>
              <a:rPr lang="zh-TW" altLang="zh-TW" dirty="0" smtClean="0"/>
              <a:t>。淮揚菜注重刀工，刀法細膩，口味清淡，主要菜品有紅燒獅子頭、平橋豆腐、開洋蒲菜和蟹黃湯包。</a:t>
            </a:r>
            <a:endParaRPr lang="en-US" altLang="zh-TW" dirty="0" smtClean="0"/>
          </a:p>
        </p:txBody>
      </p:sp>
      <p:pic>
        <p:nvPicPr>
          <p:cNvPr id="30724"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7601" y="2497138"/>
            <a:ext cx="1905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4063" y="2513013"/>
            <a:ext cx="2192338"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圖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28669" y="2521880"/>
            <a:ext cx="23082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圖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709886" y="2521880"/>
            <a:ext cx="2447925"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additive="base">
                                        <p:cTn id="19" dur="500" fill="hold"/>
                                        <p:tgtEl>
                                          <p:spTgt spid="30724"/>
                                        </p:tgtEl>
                                        <p:attrNameLst>
                                          <p:attrName>ppt_x</p:attrName>
                                        </p:attrNameLst>
                                      </p:cBhvr>
                                      <p:tavLst>
                                        <p:tav tm="0">
                                          <p:val>
                                            <p:strVal val="#ppt_x"/>
                                          </p:val>
                                        </p:tav>
                                        <p:tav tm="100000">
                                          <p:val>
                                            <p:strVal val="#ppt_x"/>
                                          </p:val>
                                        </p:tav>
                                      </p:tavLst>
                                    </p:anim>
                                    <p:anim calcmode="lin" valueType="num">
                                      <p:cBhvr additive="base">
                                        <p:cTn id="20" dur="500" fill="hold"/>
                                        <p:tgtEl>
                                          <p:spTgt spid="307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725"/>
                                        </p:tgtEl>
                                        <p:attrNameLst>
                                          <p:attrName>style.visibility</p:attrName>
                                        </p:attrNameLst>
                                      </p:cBhvr>
                                      <p:to>
                                        <p:strVal val="visible"/>
                                      </p:to>
                                    </p:set>
                                    <p:anim calcmode="lin" valueType="num">
                                      <p:cBhvr additive="base">
                                        <p:cTn id="25" dur="500" fill="hold"/>
                                        <p:tgtEl>
                                          <p:spTgt spid="30725"/>
                                        </p:tgtEl>
                                        <p:attrNameLst>
                                          <p:attrName>ppt_x</p:attrName>
                                        </p:attrNameLst>
                                      </p:cBhvr>
                                      <p:tavLst>
                                        <p:tav tm="0">
                                          <p:val>
                                            <p:strVal val="#ppt_x"/>
                                          </p:val>
                                        </p:tav>
                                        <p:tav tm="100000">
                                          <p:val>
                                            <p:strVal val="#ppt_x"/>
                                          </p:val>
                                        </p:tav>
                                      </p:tavLst>
                                    </p:anim>
                                    <p:anim calcmode="lin" valueType="num">
                                      <p:cBhvr additive="base">
                                        <p:cTn id="26" dur="500" fill="hold"/>
                                        <p:tgtEl>
                                          <p:spTgt spid="307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6"/>
                                        </p:tgtEl>
                                        <p:attrNameLst>
                                          <p:attrName>style.visibility</p:attrName>
                                        </p:attrNameLst>
                                      </p:cBhvr>
                                      <p:to>
                                        <p:strVal val="visible"/>
                                      </p:to>
                                    </p:set>
                                    <p:anim calcmode="lin" valueType="num">
                                      <p:cBhvr additive="base">
                                        <p:cTn id="31" dur="500" fill="hold"/>
                                        <p:tgtEl>
                                          <p:spTgt spid="30726"/>
                                        </p:tgtEl>
                                        <p:attrNameLst>
                                          <p:attrName>ppt_x</p:attrName>
                                        </p:attrNameLst>
                                      </p:cBhvr>
                                      <p:tavLst>
                                        <p:tav tm="0">
                                          <p:val>
                                            <p:strVal val="#ppt_x"/>
                                          </p:val>
                                        </p:tav>
                                        <p:tav tm="100000">
                                          <p:val>
                                            <p:strVal val="#ppt_x"/>
                                          </p:val>
                                        </p:tav>
                                      </p:tavLst>
                                    </p:anim>
                                    <p:anim calcmode="lin" valueType="num">
                                      <p:cBhvr additive="base">
                                        <p:cTn id="32"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727"/>
                                        </p:tgtEl>
                                        <p:attrNameLst>
                                          <p:attrName>style.visibility</p:attrName>
                                        </p:attrNameLst>
                                      </p:cBhvr>
                                      <p:to>
                                        <p:strVal val="visible"/>
                                      </p:to>
                                    </p:set>
                                    <p:anim calcmode="lin" valueType="num">
                                      <p:cBhvr additive="base">
                                        <p:cTn id="37" dur="500" fill="hold"/>
                                        <p:tgtEl>
                                          <p:spTgt spid="30727"/>
                                        </p:tgtEl>
                                        <p:attrNameLst>
                                          <p:attrName>ppt_x</p:attrName>
                                        </p:attrNameLst>
                                      </p:cBhvr>
                                      <p:tavLst>
                                        <p:tav tm="0">
                                          <p:val>
                                            <p:strVal val="#ppt_x"/>
                                          </p:val>
                                        </p:tav>
                                        <p:tav tm="100000">
                                          <p:val>
                                            <p:strVal val="#ppt_x"/>
                                          </p:val>
                                        </p:tav>
                                      </p:tavLst>
                                    </p:anim>
                                    <p:anim calcmode="lin" valueType="num">
                                      <p:cBhvr additive="base">
                                        <p:cTn id="38" dur="500" fill="hold"/>
                                        <p:tgtEl>
                                          <p:spTgt spid="307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標題 1"/>
          <p:cNvSpPr>
            <a:spLocks noGrp="1"/>
          </p:cNvSpPr>
          <p:nvPr>
            <p:ph type="title"/>
          </p:nvPr>
        </p:nvSpPr>
        <p:spPr>
          <a:xfrm>
            <a:off x="2592388" y="623888"/>
            <a:ext cx="8912225" cy="1281112"/>
          </a:xfrm>
        </p:spPr>
        <p:txBody>
          <a:bodyPr/>
          <a:lstStyle/>
          <a:p>
            <a:endParaRPr lang="zh-TW" altLang="en-US" smtClean="0"/>
          </a:p>
        </p:txBody>
      </p:sp>
      <p:sp>
        <p:nvSpPr>
          <p:cNvPr id="31747" name="內容版面配置區 2"/>
          <p:cNvSpPr>
            <a:spLocks noGrp="1"/>
          </p:cNvSpPr>
          <p:nvPr>
            <p:ph idx="1"/>
          </p:nvPr>
        </p:nvSpPr>
        <p:spPr>
          <a:xfrm>
            <a:off x="2590800" y="738159"/>
            <a:ext cx="8915400" cy="3778250"/>
          </a:xfrm>
        </p:spPr>
        <p:txBody>
          <a:bodyPr/>
          <a:lstStyle/>
          <a:p>
            <a:pPr>
              <a:defRPr/>
            </a:pPr>
            <a:r>
              <a:rPr lang="en-US" altLang="zh-TW" dirty="0" smtClean="0"/>
              <a:t>2.</a:t>
            </a:r>
            <a:r>
              <a:rPr lang="zh-TW" altLang="en-US" dirty="0" smtClean="0"/>
              <a:t>金陵菜</a:t>
            </a:r>
            <a:endParaRPr lang="en-US" altLang="zh-TW" dirty="0" smtClean="0"/>
          </a:p>
          <a:p>
            <a:pPr marL="0" indent="0">
              <a:buFont typeface="Wingdings 3" panose="05040102010807070707" pitchFamily="18" charset="2"/>
              <a:buNone/>
              <a:defRPr/>
            </a:pPr>
            <a:r>
              <a:rPr lang="en-US" altLang="zh-TW" dirty="0"/>
              <a:t>	</a:t>
            </a:r>
            <a:r>
              <a:rPr lang="zh-TW" altLang="zh-TW" dirty="0" smtClean="0"/>
              <a:t>指以南京為中心，一直延伸到江西九江的地方風味。</a:t>
            </a:r>
            <a:r>
              <a:rPr lang="zh-TW" altLang="en-US" dirty="0" smtClean="0"/>
              <a:t>金陵菜的菜餚食材挑選十分嚴謹、小吃製作精細，菜色變化十分豐富。烹調法擅長燉、燜、烤等，尤其是用鴨製作的菜餚更是負有甚名，如桂花鹽水鴨、南京板鴨等。</a:t>
            </a:r>
            <a:endParaRPr lang="en-US" altLang="zh-TW" dirty="0" smtClean="0"/>
          </a:p>
          <a:p>
            <a:pPr marL="0" indent="0">
              <a:buFont typeface="Wingdings 3" panose="05040102010807070707" pitchFamily="18" charset="2"/>
              <a:buNone/>
              <a:defRPr/>
            </a:pPr>
            <a:r>
              <a:rPr lang="en-US" altLang="zh-TW" dirty="0"/>
              <a:t>	</a:t>
            </a:r>
            <a:endParaRPr lang="zh-TW" altLang="en-US" dirty="0" smtClean="0"/>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3" y="2206238"/>
            <a:ext cx="3155283" cy="1964318"/>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619" y="2206238"/>
            <a:ext cx="2175342" cy="233305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1000"/>
                                        <p:tgtEl>
                                          <p:spTgt spid="31747">
                                            <p:txEl>
                                              <p:pRg st="0" end="0"/>
                                            </p:txEl>
                                          </p:spTgt>
                                        </p:tgtEl>
                                      </p:cBhvr>
                                    </p:animEffect>
                                    <p:anim calcmode="lin" valueType="num">
                                      <p:cBhvr>
                                        <p:cTn id="8" dur="10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174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1000"/>
                                        <p:tgtEl>
                                          <p:spTgt spid="31747">
                                            <p:txEl>
                                              <p:pRg st="1" end="1"/>
                                            </p:txEl>
                                          </p:spTgt>
                                        </p:tgtEl>
                                      </p:cBhvr>
                                    </p:animEffect>
                                    <p:anim calcmode="lin" valueType="num">
                                      <p:cBhvr>
                                        <p:cTn id="13" dur="10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17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p:cNvSpPr>
            <a:spLocks noGrp="1"/>
          </p:cNvSpPr>
          <p:nvPr>
            <p:ph type="title"/>
          </p:nvPr>
        </p:nvSpPr>
        <p:spPr>
          <a:xfrm>
            <a:off x="2592388" y="623888"/>
            <a:ext cx="8912225" cy="1281112"/>
          </a:xfrm>
        </p:spPr>
        <p:txBody>
          <a:bodyPr/>
          <a:lstStyle/>
          <a:p>
            <a:pPr eaLnBrk="1" hangingPunct="1"/>
            <a:r>
              <a:rPr lang="zh-TW" altLang="en-US" dirty="0" smtClean="0"/>
              <a:t>為什麼我要做這主題備課</a:t>
            </a:r>
          </a:p>
        </p:txBody>
      </p:sp>
      <p:sp>
        <p:nvSpPr>
          <p:cNvPr id="19459" name="內容版面配置區 2"/>
          <p:cNvSpPr>
            <a:spLocks noGrp="1"/>
          </p:cNvSpPr>
          <p:nvPr>
            <p:ph idx="1"/>
          </p:nvPr>
        </p:nvSpPr>
        <p:spPr>
          <a:xfrm>
            <a:off x="2589213" y="2133600"/>
            <a:ext cx="8915400" cy="3778250"/>
          </a:xfrm>
        </p:spPr>
        <p:txBody>
          <a:bodyPr/>
          <a:lstStyle/>
          <a:p>
            <a:pPr eaLnBrk="1" hangingPunct="1"/>
            <a:r>
              <a:rPr lang="zh-TW" altLang="en-US" sz="2000" dirty="0" smtClean="0"/>
              <a:t>因為我喜歡吃各種不同的美食，品嘗各種不同的味道，感受美食帶給我的滋味和快樂，但為甚麼要特別介紹華人飲食文化呢</a:t>
            </a:r>
            <a:r>
              <a:rPr lang="en-US" altLang="zh-TW" sz="2000" dirty="0" smtClean="0"/>
              <a:t>?</a:t>
            </a:r>
          </a:p>
          <a:p>
            <a:pPr eaLnBrk="1" hangingPunct="1"/>
            <a:r>
              <a:rPr lang="zh-TW" altLang="en-US" sz="2000" dirty="0" smtClean="0"/>
              <a:t>因為</a:t>
            </a:r>
            <a:r>
              <a:rPr lang="zh-TW" altLang="zh-TW" sz="2000" dirty="0" smtClean="0"/>
              <a:t>父親在我小時候外派至中國大陸工作數年</a:t>
            </a:r>
            <a:r>
              <a:rPr lang="en-US" altLang="zh-TW" sz="2000" dirty="0" smtClean="0"/>
              <a:t>,</a:t>
            </a:r>
            <a:r>
              <a:rPr lang="zh-TW" altLang="zh-TW" sz="2000" dirty="0" smtClean="0"/>
              <a:t>我也和父母在中國住了半年左右</a:t>
            </a:r>
            <a:r>
              <a:rPr lang="en-US" altLang="zh-TW" sz="2000" dirty="0" smtClean="0"/>
              <a:t>,</a:t>
            </a:r>
            <a:r>
              <a:rPr lang="zh-TW" altLang="zh-TW" sz="2000" dirty="0" smtClean="0"/>
              <a:t>這段期間曾經暢遊深圳、東莞、珠海、上海、蘇州、杭州，也去過曾經是殖民地，現在已經回歸中國的澳門。但我驚訝的發現，雖然同是中國，但是各地的菜色和滋味以及人文景觀卻是大大不同。當我回到台灣，佇立街頭，發現台灣除了當地小吃外，可以嚐到中國大陸各地的美食，尤其是台北市，南北菜色東西文明，樣樣不缺。所以只要身在台北市，我們就可以透過飲食去了解大中華的飲食，於是我開始蒐集資料或親自品嘗並製作華人地區的美食。</a:t>
            </a:r>
            <a:endParaRPr lang="zh-TW" altLang="en-US" sz="2000" dirty="0" smtClean="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Effect transition="in" filter="fade">
                                      <p:cBhvr>
                                        <p:cTn id="14" dur="1000"/>
                                        <p:tgtEl>
                                          <p:spTgt spid="19459">
                                            <p:txEl>
                                              <p:pRg st="1" end="1"/>
                                            </p:txEl>
                                          </p:spTgt>
                                        </p:tgtEl>
                                      </p:cBhvr>
                                    </p:animEffect>
                                    <p:anim calcmode="lin" valueType="num">
                                      <p:cBhvr>
                                        <p:cTn id="15"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a:xfrm>
            <a:off x="2589212" y="728547"/>
            <a:ext cx="8915400" cy="3777622"/>
          </a:xfrm>
        </p:spPr>
        <p:txBody>
          <a:bodyPr/>
          <a:lstStyle/>
          <a:p>
            <a:r>
              <a:rPr lang="en-US" altLang="zh-TW" dirty="0" smtClean="0"/>
              <a:t>3.</a:t>
            </a:r>
            <a:r>
              <a:rPr lang="zh-TW" altLang="en-US" dirty="0" smtClean="0"/>
              <a:t>蘇錫菜</a:t>
            </a:r>
            <a:endParaRPr lang="en-US" altLang="zh-TW" dirty="0" smtClean="0"/>
          </a:p>
          <a:p>
            <a:pPr marL="0" indent="0">
              <a:buNone/>
            </a:pPr>
            <a:r>
              <a:rPr lang="en-US" altLang="zh-TW" dirty="0"/>
              <a:t>	</a:t>
            </a:r>
            <a:r>
              <a:rPr lang="zh-TW" altLang="en-US" dirty="0" smtClean="0"/>
              <a:t>蘇錫菜主要指的是蘇州、無錫的菜餚，包含太湖、陽澄湖周邊一代的風味菜。蘇錫菜有三大特點</a:t>
            </a:r>
            <a:r>
              <a:rPr lang="en-US" altLang="zh-TW" dirty="0" smtClean="0"/>
              <a:t>:</a:t>
            </a:r>
            <a:r>
              <a:rPr lang="zh-TW" altLang="en-US" dirty="0" smtClean="0"/>
              <a:t>第一是精細，尤其是蘇州船宴上之點心做工特別細緻 </a:t>
            </a:r>
            <a:r>
              <a:rPr lang="en-US" altLang="zh-TW" dirty="0" smtClean="0"/>
              <a:t>;</a:t>
            </a:r>
            <a:r>
              <a:rPr lang="zh-TW" altLang="en-US" dirty="0" smtClean="0"/>
              <a:t> 第二是新鮮，由於當地是淡水漁區的主要產地，因此海鮮類食材特別多且新鮮，每一季節都可品嘗不同的魚類佳餚</a:t>
            </a:r>
            <a:r>
              <a:rPr lang="en-US" altLang="zh-TW" dirty="0" smtClean="0"/>
              <a:t> ; </a:t>
            </a:r>
            <a:r>
              <a:rPr lang="zh-TW" altLang="en-US" dirty="0" smtClean="0"/>
              <a:t>第三是應時食材出色，其中以陽澄湖的大閘蟹舉世聞名。</a:t>
            </a:r>
            <a:endParaRPr lang="en-US" altLang="zh-TW" dirty="0" smtClean="0"/>
          </a:p>
          <a:p>
            <a:pPr marL="0" indent="0">
              <a:buNone/>
            </a:pPr>
            <a:r>
              <a:rPr lang="zh-TW" altLang="en-US" dirty="0" smtClean="0"/>
              <a:t>代表菜有</a:t>
            </a:r>
            <a:r>
              <a:rPr lang="en-US" altLang="zh-TW" dirty="0" smtClean="0"/>
              <a:t>:</a:t>
            </a:r>
            <a:r>
              <a:rPr lang="zh-TW" altLang="en-US" dirty="0" smtClean="0"/>
              <a:t>清蒸大閘蟹、</a:t>
            </a:r>
            <a:r>
              <a:rPr lang="zh-TW" altLang="en-US" dirty="0" smtClean="0">
                <a:effectLst/>
              </a:rPr>
              <a:t>松鼠鱖魚、梁溪脆鱔</a:t>
            </a:r>
            <a:endParaRPr lang="en-US" altLang="zh-TW" dirty="0" smtClean="0"/>
          </a:p>
          <a:p>
            <a:pPr marL="0" indent="0">
              <a:buNone/>
            </a:pP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212" y="2926993"/>
            <a:ext cx="2552708" cy="190235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6696" y="2926993"/>
            <a:ext cx="2474124" cy="19793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5596" y="2915942"/>
            <a:ext cx="2871910" cy="1913410"/>
          </a:xfrm>
          <a:prstGeom prst="rect">
            <a:avLst/>
          </a:prstGeom>
        </p:spPr>
      </p:pic>
    </p:spTree>
    <p:extLst>
      <p:ext uri="{BB962C8B-B14F-4D97-AF65-F5344CB8AC3E}">
        <p14:creationId xmlns:p14="http://schemas.microsoft.com/office/powerpoint/2010/main" val="4796165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2589212" y="866159"/>
            <a:ext cx="8915400" cy="3777622"/>
          </a:xfrm>
        </p:spPr>
        <p:txBody>
          <a:bodyPr/>
          <a:lstStyle/>
          <a:p>
            <a:r>
              <a:rPr lang="en-US" altLang="zh-TW" dirty="0" smtClean="0"/>
              <a:t>4.</a:t>
            </a:r>
            <a:r>
              <a:rPr lang="zh-TW" altLang="en-US" dirty="0" smtClean="0"/>
              <a:t>徐海菜</a:t>
            </a:r>
            <a:endParaRPr lang="en-US" altLang="zh-TW" dirty="0" smtClean="0"/>
          </a:p>
          <a:p>
            <a:pPr marL="0" indent="0">
              <a:buNone/>
            </a:pPr>
            <a:r>
              <a:rPr lang="en-US" altLang="zh-TW" dirty="0"/>
              <a:t>	</a:t>
            </a:r>
            <a:r>
              <a:rPr lang="zh-TW" altLang="en-US" dirty="0" smtClean="0"/>
              <a:t>徐海菜所指的是江蘇北邊的徐州、連雲港一代之地方風味菜。由於此地區靠近山東，因此口味與南方不盡相同，菜餚較重視鹹口味，</a:t>
            </a:r>
            <a:r>
              <a:rPr lang="zh-TW" altLang="zh-TW" dirty="0" smtClean="0"/>
              <a:t>擅長</a:t>
            </a:r>
            <a:r>
              <a:rPr lang="zh-TW" altLang="en-US" dirty="0" smtClean="0"/>
              <a:t>烹調</a:t>
            </a:r>
            <a:r>
              <a:rPr lang="zh-TW" altLang="zh-TW" dirty="0" smtClean="0"/>
              <a:t>海產</a:t>
            </a:r>
            <a:r>
              <a:rPr lang="zh-TW" altLang="zh-TW" dirty="0"/>
              <a:t>和蔬菜</a:t>
            </a:r>
            <a:r>
              <a:rPr lang="zh-TW" altLang="zh-TW" dirty="0" smtClean="0"/>
              <a:t>。</a:t>
            </a:r>
            <a:endParaRPr lang="en-US" altLang="zh-TW" dirty="0" smtClean="0"/>
          </a:p>
          <a:p>
            <a:pPr marL="0" indent="0">
              <a:buNone/>
            </a:pPr>
            <a:r>
              <a:rPr lang="zh-TW" altLang="zh-TW" dirty="0"/>
              <a:t>徐海菜代表菜</a:t>
            </a:r>
            <a:r>
              <a:rPr lang="zh-TW" altLang="zh-TW" dirty="0" smtClean="0"/>
              <a:t>有</a:t>
            </a:r>
            <a:r>
              <a:rPr lang="en-US" altLang="zh-TW" dirty="0" smtClean="0"/>
              <a:t>:</a:t>
            </a:r>
            <a:r>
              <a:rPr lang="zh-TW" altLang="en-US" dirty="0"/>
              <a:t>霸王別姬 </a:t>
            </a:r>
            <a:r>
              <a:rPr lang="en-US" altLang="zh-TW" dirty="0"/>
              <a:t>(</a:t>
            </a:r>
            <a:r>
              <a:rPr lang="zh-TW" altLang="en-US" dirty="0"/>
              <a:t>菜餚</a:t>
            </a:r>
            <a:r>
              <a:rPr lang="en-US" altLang="zh-TW" dirty="0"/>
              <a:t>)</a:t>
            </a:r>
            <a:r>
              <a:rPr lang="zh-TW" altLang="en-US" dirty="0"/>
              <a:t>、沛縣黿汁狗肉、羊方藏魚 </a:t>
            </a: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2521771"/>
            <a:ext cx="3546088" cy="236405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5300" y="2521771"/>
            <a:ext cx="2607256" cy="2216168"/>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5768" y="2702526"/>
            <a:ext cx="2778512" cy="1854657"/>
          </a:xfrm>
          <a:prstGeom prst="rect">
            <a:avLst/>
          </a:prstGeom>
        </p:spPr>
      </p:pic>
    </p:spTree>
    <p:extLst>
      <p:ext uri="{BB962C8B-B14F-4D97-AF65-F5344CB8AC3E}">
        <p14:creationId xmlns:p14="http://schemas.microsoft.com/office/powerpoint/2010/main" val="15995912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8578" y="624109"/>
            <a:ext cx="4778437" cy="3189607"/>
          </a:xfrm>
          <a:prstGeom prst="rect">
            <a:avLst/>
          </a:prstGeom>
        </p:spPr>
      </p:pic>
      <p:sp>
        <p:nvSpPr>
          <p:cNvPr id="5" name="文字方塊 4"/>
          <p:cNvSpPr txBox="1"/>
          <p:nvPr/>
        </p:nvSpPr>
        <p:spPr>
          <a:xfrm>
            <a:off x="2286000" y="4003288"/>
            <a:ext cx="7605132" cy="1938992"/>
          </a:xfrm>
          <a:prstGeom prst="rect">
            <a:avLst/>
          </a:prstGeom>
          <a:noFill/>
        </p:spPr>
        <p:txBody>
          <a:bodyPr wrap="square" rtlCol="0">
            <a:spAutoFit/>
          </a:bodyPr>
          <a:lstStyle/>
          <a:p>
            <a:r>
              <a:rPr lang="zh-TW" altLang="en-US" sz="2000" b="1" dirty="0"/>
              <a:t>羊方藏魚</a:t>
            </a:r>
            <a:r>
              <a:rPr lang="zh-TW" altLang="en-US" sz="2000" dirty="0"/>
              <a:t>因為將魚置於割開大快羊肉中，文火同燉而得名。傳說，彭祖的小兒子夕丁好捕魚，彭祖因害怕他溺水而不允許他去。有一天，夕丁捕魚回家，碰巧彭祖不在家，於是夕丁讓母親刨開正在燉煮的羊肉，將魚藏入其中。彭祖回家來吃羊肉，感覺異常鮮美，於是如法炮製，羊方藏魚這道菜便由此產生。據說，漢字中的「</a:t>
            </a:r>
            <a:r>
              <a:rPr lang="zh-TW" altLang="en-US" sz="2000" b="1" dirty="0"/>
              <a:t>鮮</a:t>
            </a:r>
            <a:r>
              <a:rPr lang="zh-TW" altLang="en-US" sz="2000" dirty="0"/>
              <a:t>」字即源於此。</a:t>
            </a:r>
          </a:p>
        </p:txBody>
      </p:sp>
    </p:spTree>
    <p:extLst>
      <p:ext uri="{BB962C8B-B14F-4D97-AF65-F5344CB8AC3E}">
        <p14:creationId xmlns:p14="http://schemas.microsoft.com/office/powerpoint/2010/main" val="2111917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台菜</a:t>
            </a:r>
            <a:r>
              <a:rPr lang="en-US" altLang="zh-TW" dirty="0" smtClean="0"/>
              <a:t>(</a:t>
            </a:r>
            <a:r>
              <a:rPr lang="zh-TW" altLang="en-US" dirty="0" smtClean="0"/>
              <a:t>台灣菜</a:t>
            </a:r>
            <a:r>
              <a:rPr lang="en-US" altLang="zh-TW" dirty="0" smtClean="0"/>
              <a:t>)</a:t>
            </a:r>
            <a:endParaRPr lang="zh-TW" altLang="en-US" dirty="0"/>
          </a:p>
        </p:txBody>
      </p:sp>
      <p:sp>
        <p:nvSpPr>
          <p:cNvPr id="3" name="內容版面配置區 2"/>
          <p:cNvSpPr>
            <a:spLocks noGrp="1"/>
          </p:cNvSpPr>
          <p:nvPr>
            <p:ph idx="1"/>
          </p:nvPr>
        </p:nvSpPr>
        <p:spPr>
          <a:xfrm>
            <a:off x="2566420" y="1302764"/>
            <a:ext cx="8915400" cy="3777622"/>
          </a:xfrm>
        </p:spPr>
        <p:txBody>
          <a:bodyPr/>
          <a:lstStyle/>
          <a:p>
            <a:r>
              <a:rPr lang="zh-TW" altLang="en-US" dirty="0"/>
              <a:t>廣義是指台灣常見的各種傳統飲食，狹義則指在台灣創造或有台灣特色的菜色。整體而言雖然和傳統的中國菜有部份相同之處，但是因為在台灣能夠取得的食材和在中國大陸能取得的食材不盡相同，隨著時間的演變，當年由中國福建移民來台的中國大陸人所帶來的菜色已經演變成獨樹一格的特色菜系</a:t>
            </a:r>
            <a:r>
              <a:rPr lang="zh-TW" altLang="en-US" dirty="0" smtClean="0"/>
              <a:t>。</a:t>
            </a:r>
            <a:endParaRPr lang="en-US" altLang="zh-TW" dirty="0" smtClean="0"/>
          </a:p>
          <a:p>
            <a:r>
              <a:rPr lang="zh-TW" altLang="en-US" dirty="0"/>
              <a:t>台灣四面環海，海產豐富；且因地處亞熱帶地區，水果生產豐富、種類繁多，所以水果入菜也是一種特色</a:t>
            </a:r>
            <a:r>
              <a:rPr lang="zh-TW" altLang="en-US" dirty="0" smtClean="0"/>
              <a:t>。</a:t>
            </a:r>
            <a:endParaRPr lang="en-US" altLang="zh-TW" dirty="0" smtClean="0"/>
          </a:p>
          <a:p>
            <a:r>
              <a:rPr lang="zh-TW" altLang="en-US" dirty="0"/>
              <a:t>大致有海鮮豐富、醬菜入菜、節令食補等特色；傾向自然原味，調味不求繁複，「清、淡、鮮、醇」是台灣菜烹調的重點，不論燉、炒、蒸或水煮，都趨於清淡，且喜以沾料調味</a:t>
            </a:r>
            <a:r>
              <a:rPr lang="zh-TW" altLang="en-US" dirty="0" smtClean="0"/>
              <a:t>。</a:t>
            </a:r>
            <a:endParaRPr lang="en-US" altLang="zh-TW" dirty="0" smtClean="0"/>
          </a:p>
          <a:p>
            <a:r>
              <a:rPr lang="zh-TW" altLang="en-US" dirty="0" smtClean="0"/>
              <a:t>台菜的代表菜有</a:t>
            </a:r>
            <a:r>
              <a:rPr lang="en-US" altLang="zh-TW" dirty="0" smtClean="0"/>
              <a:t>:</a:t>
            </a:r>
            <a:r>
              <a:rPr lang="zh-TW" altLang="en-US" dirty="0" smtClean="0"/>
              <a:t>白菜</a:t>
            </a:r>
            <a:r>
              <a:rPr lang="zh-TW" altLang="en-US" dirty="0"/>
              <a:t>滷、蒜泥鮮蚵</a:t>
            </a:r>
            <a:r>
              <a:rPr lang="zh-TW" altLang="en-US" dirty="0" smtClean="0"/>
              <a:t>、紅燒牛肉麵</a:t>
            </a:r>
            <a:endParaRPr lang="en-US" altLang="zh-TW" dirty="0" smtClean="0"/>
          </a:p>
          <a:p>
            <a:r>
              <a:rPr lang="zh-TW" altLang="en-US" dirty="0" smtClean="0"/>
              <a:t>影片</a:t>
            </a:r>
            <a:r>
              <a:rPr lang="en-US" altLang="zh-TW" dirty="0" smtClean="0"/>
              <a:t>:</a:t>
            </a:r>
            <a:r>
              <a:rPr lang="zh-TW" altLang="en-US" dirty="0" smtClean="0"/>
              <a:t>台灣篇</a:t>
            </a:r>
            <a:r>
              <a:rPr lang="en-US" altLang="zh-TW" dirty="0" smtClean="0"/>
              <a:t>(</a:t>
            </a:r>
            <a:r>
              <a:rPr lang="zh-TW" altLang="en-US" dirty="0" smtClean="0"/>
              <a:t>牛肉麵</a:t>
            </a:r>
            <a:r>
              <a:rPr lang="en-US" altLang="zh-TW" dirty="0" smtClean="0"/>
              <a:t>_</a:t>
            </a:r>
            <a:r>
              <a:rPr lang="zh-TW" altLang="en-US" dirty="0" smtClean="0"/>
              <a:t>眷村料理</a:t>
            </a:r>
            <a:r>
              <a:rPr lang="en-US" altLang="zh-TW" dirty="0" smtClean="0"/>
              <a:t>)-</a:t>
            </a:r>
            <a:r>
              <a:rPr lang="zh-TW" altLang="en-US" dirty="0" smtClean="0"/>
              <a:t>舌尖上的中國</a:t>
            </a:r>
            <a:r>
              <a:rPr lang="en-US" altLang="zh-TW" dirty="0" smtClean="0"/>
              <a:t>II 05 </a:t>
            </a:r>
            <a:r>
              <a:rPr lang="zh-TW" altLang="en-US" dirty="0" smtClean="0"/>
              <a:t>相逢</a:t>
            </a:r>
            <a:r>
              <a:rPr lang="en-US" altLang="zh-TW" dirty="0" smtClean="0"/>
              <a:t>~7:20</a:t>
            </a:r>
            <a:endParaRPr lang="zh-TW" altLang="en-US" dirty="0" smtClean="0"/>
          </a:p>
          <a:p>
            <a:endParaRPr lang="en-US" altLang="zh-TW" dirty="0" smtClean="0"/>
          </a:p>
          <a:p>
            <a:pPr marL="0" indent="0">
              <a:buNone/>
            </a:pPr>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942" y="4985282"/>
            <a:ext cx="2503633" cy="1872718"/>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9744" y="4937962"/>
            <a:ext cx="2831508" cy="1920038"/>
          </a:xfrm>
          <a:prstGeom prst="rect">
            <a:avLst/>
          </a:prstGeom>
        </p:spPr>
      </p:pic>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6427" y="4270917"/>
            <a:ext cx="1724722" cy="2587083"/>
          </a:xfrm>
          <a:prstGeom prst="rect">
            <a:avLst/>
          </a:prstGeom>
        </p:spPr>
      </p:pic>
    </p:spTree>
    <p:extLst>
      <p:ext uri="{BB962C8B-B14F-4D97-AF65-F5344CB8AC3E}">
        <p14:creationId xmlns:p14="http://schemas.microsoft.com/office/powerpoint/2010/main" val="28660603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p:tgtEl>
                                          <p:spTgt spid="4"/>
                                        </p:tgtEl>
                                        <p:attrNameLst>
                                          <p:attrName>ppt_y</p:attrName>
                                        </p:attrNameLst>
                                      </p:cBhvr>
                                      <p:tavLst>
                                        <p:tav tm="0">
                                          <p:val>
                                            <p:strVal val="#ppt_y+#ppt_h*1.125000"/>
                                          </p:val>
                                        </p:tav>
                                        <p:tav tm="100000">
                                          <p:val>
                                            <p:strVal val="#ppt_y"/>
                                          </p:val>
                                        </p:tav>
                                      </p:tavLst>
                                    </p:anim>
                                    <p:animEffect transition="in" filter="wipe(up)">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p:tgtEl>
                                          <p:spTgt spid="5"/>
                                        </p:tgtEl>
                                        <p:attrNameLst>
                                          <p:attrName>ppt_y</p:attrName>
                                        </p:attrNameLst>
                                      </p:cBhvr>
                                      <p:tavLst>
                                        <p:tav tm="0">
                                          <p:val>
                                            <p:strVal val="#ppt_y+#ppt_h*1.125000"/>
                                          </p:val>
                                        </p:tav>
                                        <p:tav tm="100000">
                                          <p:val>
                                            <p:strVal val="#ppt_y"/>
                                          </p:val>
                                        </p:tav>
                                      </p:tavLst>
                                    </p:anim>
                                    <p:animEffect transition="in" filter="wipe(up)">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p:tgtEl>
                                          <p:spTgt spid="7"/>
                                        </p:tgtEl>
                                        <p:attrNameLst>
                                          <p:attrName>ppt_y</p:attrName>
                                        </p:attrNameLst>
                                      </p:cBhvr>
                                      <p:tavLst>
                                        <p:tav tm="0">
                                          <p:val>
                                            <p:strVal val="#ppt_y+#ppt_h*1.125000"/>
                                          </p:val>
                                        </p:tav>
                                        <p:tav tm="100000">
                                          <p:val>
                                            <p:strVal val="#ppt_y"/>
                                          </p:val>
                                        </p:tav>
                                      </p:tavLst>
                                    </p:anim>
                                    <p:animEffect transition="in" filter="wipe(up)">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台灣小吃</a:t>
            </a:r>
            <a:endParaRPr lang="zh-TW" altLang="en-US" dirty="0"/>
          </a:p>
        </p:txBody>
      </p:sp>
      <p:sp>
        <p:nvSpPr>
          <p:cNvPr id="3" name="內容版面配置區 2"/>
          <p:cNvSpPr>
            <a:spLocks noGrp="1"/>
          </p:cNvSpPr>
          <p:nvPr>
            <p:ph idx="1"/>
          </p:nvPr>
        </p:nvSpPr>
        <p:spPr/>
        <p:txBody>
          <a:bodyPr/>
          <a:lstStyle/>
          <a:p>
            <a:r>
              <a:rPr lang="zh-TW" altLang="en-US" dirty="0"/>
              <a:t>台灣小吃是台灣生活與文化街頭特色食物的總稱</a:t>
            </a:r>
            <a:r>
              <a:rPr lang="zh-TW" altLang="en-US" dirty="0" smtClean="0"/>
              <a:t>。台灣</a:t>
            </a:r>
            <a:r>
              <a:rPr lang="zh-TW" altLang="en-US" dirty="0"/>
              <a:t>小吃的特色是就地取材。因為台灣四面環海且漁產豐富，因此海鮮是街頭常見的料理之一</a:t>
            </a:r>
            <a:r>
              <a:rPr lang="zh-TW" altLang="en-US" dirty="0" smtClean="0"/>
              <a:t>。</a:t>
            </a:r>
            <a:endParaRPr lang="en-US" altLang="zh-TW" dirty="0" smtClean="0"/>
          </a:p>
          <a:p>
            <a:r>
              <a:rPr lang="zh-TW" altLang="en-US" dirty="0"/>
              <a:t>狹義而言，僅指發源於台灣的小吃，如：珍珠奶茶；而由於小吃的變化性極高，易於隨地域、時間有突破性的發展，因此廣義的來說，亦可以包括那些於台灣興盛、創新，而於台灣隨處可見甚至發揚光大</a:t>
            </a:r>
            <a:r>
              <a:rPr lang="zh-TW" altLang="en-US" dirty="0" smtClean="0"/>
              <a:t>的平民</a:t>
            </a:r>
            <a:r>
              <a:rPr lang="zh-TW" altLang="en-US" dirty="0" smtClean="0"/>
              <a:t>美食。</a:t>
            </a:r>
            <a:endParaRPr lang="en-US" altLang="zh-TW" dirty="0" smtClean="0"/>
          </a:p>
          <a:p>
            <a:r>
              <a:rPr lang="zh-TW" altLang="en-US" dirty="0" smtClean="0"/>
              <a:t>台灣小吃的歷史</a:t>
            </a:r>
            <a:endParaRPr lang="en-US" altLang="zh-TW" dirty="0" smtClean="0"/>
          </a:p>
          <a:p>
            <a:pPr lvl="1"/>
            <a:r>
              <a:rPr lang="zh-TW" altLang="en-US" dirty="0"/>
              <a:t>台灣是自清代起，漢人農業民族自福建（清雍正</a:t>
            </a:r>
            <a:r>
              <a:rPr lang="en-US" altLang="zh-TW" dirty="0"/>
              <a:t>(1720</a:t>
            </a:r>
            <a:r>
              <a:rPr lang="zh-TW" altLang="en-US" dirty="0"/>
              <a:t>年左右</a:t>
            </a:r>
            <a:r>
              <a:rPr lang="en-US" altLang="zh-TW" dirty="0"/>
              <a:t>)</a:t>
            </a:r>
            <a:r>
              <a:rPr lang="zh-TW" altLang="en-US" dirty="0"/>
              <a:t>時開放廣東移民來台）開墾山林台灣，非常耗費勞力於耕耘，小吃生意者便以挑夫姿態，挑各樣冷、熱小吃到田邊、山邊供應開墾者食用，典故如此</a:t>
            </a:r>
            <a:r>
              <a:rPr lang="zh-TW" altLang="en-US" dirty="0" smtClean="0"/>
              <a:t>。</a:t>
            </a:r>
            <a:endParaRPr lang="en-US" altLang="zh-TW" dirty="0" smtClean="0"/>
          </a:p>
          <a:p>
            <a:pPr lvl="1"/>
            <a:r>
              <a:rPr lang="zh-TW" altLang="en-US" dirty="0"/>
              <a:t>在初民墾荒時期，皆在信仰中心廟舉辦迎神賽會，人群聚集小吃生意者也隨至行商，所以台灣許多小吃市集都在廟旁；近數十年，隨著台灣經濟起飛，都市大型百貨公司亦多規劃樓層為小吃街，又可享受冷氣免日曬雨淋，小吃也被賦與現代化的意義。</a:t>
            </a:r>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33875022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sp>
        <p:nvSpPr>
          <p:cNvPr id="3" name="內容版面配置區 2"/>
          <p:cNvSpPr>
            <a:spLocks noGrp="1"/>
          </p:cNvSpPr>
          <p:nvPr>
            <p:ph idx="1"/>
          </p:nvPr>
        </p:nvSpPr>
        <p:spPr>
          <a:xfrm>
            <a:off x="2589212" y="828907"/>
            <a:ext cx="8915400" cy="3777622"/>
          </a:xfrm>
        </p:spPr>
        <p:txBody>
          <a:bodyPr/>
          <a:lstStyle/>
          <a:p>
            <a:r>
              <a:rPr lang="zh-TW" altLang="en-US" dirty="0" smtClean="0"/>
              <a:t>台灣小吃在各地的發展</a:t>
            </a:r>
            <a:endParaRPr lang="en-US" altLang="zh-TW" dirty="0" smtClean="0"/>
          </a:p>
          <a:p>
            <a:pPr lvl="1"/>
            <a:r>
              <a:rPr lang="zh-TW" altLang="en-US" dirty="0"/>
              <a:t>台北的小吃可分為市集攤販小吃與老店小吃二類。除了賣早點類的小吃攤可能限於早上營業外，夜市小吃集中在夜市裡，由於都市化程度較高，民眾活動時間相對較長的關係，許多小吃攤會經營到相當晚，以配合台北「不夜城」的性格，因此超過午夜</a:t>
            </a:r>
            <a:r>
              <a:rPr lang="en-US" altLang="zh-TW" dirty="0"/>
              <a:t>12</a:t>
            </a:r>
            <a:r>
              <a:rPr lang="zh-TW" altLang="en-US" dirty="0"/>
              <a:t>點甚至徹夜經營也是常有的事情</a:t>
            </a:r>
            <a:r>
              <a:rPr lang="zh-TW" altLang="en-US" dirty="0" smtClean="0"/>
              <a:t>。</a:t>
            </a:r>
            <a:endParaRPr lang="en-US" altLang="zh-TW" dirty="0" smtClean="0"/>
          </a:p>
          <a:p>
            <a:pPr lvl="1"/>
            <a:r>
              <a:rPr lang="zh-TW" altLang="en-US" dirty="0"/>
              <a:t>臺灣最早開發的台南市是全國最具代表性的小吃文化重鎮，小吃與歷史古蹟搭配的主題旅遊已成該市重要的觀光資源。台南市的著名小吃除了種類眾多物美價廉以外，通常不會集中於夜市，而是在具有歷史發展淵源的廟口廟</a:t>
            </a:r>
            <a:r>
              <a:rPr lang="zh-TW" altLang="en-US" dirty="0" smtClean="0"/>
              <a:t>埕。</a:t>
            </a:r>
            <a:endParaRPr lang="en-US" altLang="zh-TW" dirty="0" smtClean="0"/>
          </a:p>
          <a:p>
            <a:r>
              <a:rPr lang="zh-TW" altLang="en-US" dirty="0" smtClean="0"/>
              <a:t>台灣著名的小吃有</a:t>
            </a:r>
            <a:r>
              <a:rPr lang="en-US" altLang="zh-TW" dirty="0" smtClean="0"/>
              <a:t>:</a:t>
            </a:r>
            <a:r>
              <a:rPr lang="zh-TW" altLang="en-US" dirty="0" smtClean="0"/>
              <a:t>蚵仔</a:t>
            </a:r>
            <a:r>
              <a:rPr lang="zh-TW" altLang="en-US" dirty="0"/>
              <a:t>煎、蚵仔麵線、肉圓、滷肉飯、擔仔</a:t>
            </a:r>
            <a:r>
              <a:rPr lang="zh-TW" altLang="en-US" dirty="0" smtClean="0"/>
              <a:t>麵</a:t>
            </a:r>
            <a:endParaRPr lang="en-US" altLang="zh-TW" dirty="0" smtClean="0"/>
          </a:p>
          <a:p>
            <a:endParaRPr lang="en-US" altLang="zh-TW" dirty="0" smtClean="0"/>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6836" y="4137102"/>
            <a:ext cx="1781278" cy="2553630"/>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4670" y="4988081"/>
            <a:ext cx="2270202" cy="1702651"/>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5140" y="4370599"/>
            <a:ext cx="1780005" cy="2322316"/>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8601" y="4508420"/>
            <a:ext cx="2046674" cy="2046674"/>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0672" y="5022642"/>
            <a:ext cx="2043269" cy="1532452"/>
          </a:xfrm>
          <a:prstGeom prst="rect">
            <a:avLst/>
          </a:prstGeom>
        </p:spPr>
      </p:pic>
    </p:spTree>
    <p:extLst>
      <p:ext uri="{BB962C8B-B14F-4D97-AF65-F5344CB8AC3E}">
        <p14:creationId xmlns:p14="http://schemas.microsoft.com/office/powerpoint/2010/main" val="38472705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五味的調和</a:t>
            </a:r>
            <a:endParaRPr lang="zh-TW" altLang="en-US" dirty="0"/>
          </a:p>
        </p:txBody>
      </p:sp>
      <p:sp>
        <p:nvSpPr>
          <p:cNvPr id="3" name="內容版面配置區 2"/>
          <p:cNvSpPr>
            <a:spLocks noGrp="1"/>
          </p:cNvSpPr>
          <p:nvPr>
            <p:ph idx="1"/>
          </p:nvPr>
        </p:nvSpPr>
        <p:spPr/>
        <p:txBody>
          <a:bodyPr/>
          <a:lstStyle/>
          <a:p>
            <a:r>
              <a:rPr lang="zh-TW" altLang="en-US" dirty="0" smtClean="0"/>
              <a:t>每一種美食，需要這五種味道的調和，經過精心烹飪，呈現出各式各樣的菜餚。</a:t>
            </a:r>
            <a:endParaRPr lang="en-US" altLang="zh-TW" dirty="0" smtClean="0"/>
          </a:p>
          <a:p>
            <a:pPr lvl="1"/>
            <a:r>
              <a:rPr lang="zh-TW" altLang="en-US" dirty="0" smtClean="0"/>
              <a:t>甜</a:t>
            </a:r>
            <a:r>
              <a:rPr lang="en-US" altLang="zh-TW" dirty="0" smtClean="0"/>
              <a:t>:</a:t>
            </a:r>
            <a:r>
              <a:rPr lang="zh-TW" altLang="en-US" dirty="0" smtClean="0"/>
              <a:t>來表達喜悅和幸福的感覺。這種味道來自一種物質</a:t>
            </a:r>
            <a:r>
              <a:rPr lang="zh-TW" altLang="en-US" dirty="0" smtClean="0">
                <a:latin typeface="新細明體" panose="02020500000000000000" pitchFamily="18" charset="-120"/>
                <a:ea typeface="新細明體" panose="02020500000000000000" pitchFamily="18" charset="-120"/>
              </a:rPr>
              <a:t>「糖」。</a:t>
            </a:r>
            <a:endParaRPr lang="en-US" altLang="zh-TW" dirty="0" smtClean="0">
              <a:latin typeface="新細明體" panose="02020500000000000000" pitchFamily="18" charset="-120"/>
              <a:ea typeface="新細明體" panose="02020500000000000000" pitchFamily="18" charset="-120"/>
            </a:endParaRPr>
          </a:p>
          <a:p>
            <a:pPr lvl="1"/>
            <a:r>
              <a:rPr lang="zh-TW" altLang="en-US" dirty="0" smtClean="0">
                <a:latin typeface="新細明體" panose="02020500000000000000" pitchFamily="18" charset="-120"/>
                <a:ea typeface="新細明體" panose="02020500000000000000" pitchFamily="18" charset="-120"/>
              </a:rPr>
              <a:t>苦</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我們善於「吃苦」，是因為苦味的背後蘊含著更加豐富的感受。</a:t>
            </a:r>
            <a:endParaRPr lang="en-US" altLang="zh-TW" dirty="0" smtClean="0">
              <a:latin typeface="新細明體" panose="02020500000000000000" pitchFamily="18" charset="-120"/>
              <a:ea typeface="新細明體" panose="02020500000000000000" pitchFamily="18" charset="-120"/>
            </a:endParaRPr>
          </a:p>
          <a:p>
            <a:pPr lvl="1"/>
            <a:r>
              <a:rPr lang="zh-TW" altLang="en-US" dirty="0" smtClean="0">
                <a:latin typeface="新細明體" panose="02020500000000000000" pitchFamily="18" charset="-120"/>
                <a:ea typeface="新細明體" panose="02020500000000000000" pitchFamily="18" charset="-120"/>
              </a:rPr>
              <a:t>鹹</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鹹的味覺來自於鹽，鹽可以激發並平衡每道菜餚裡的各種味道。</a:t>
            </a:r>
            <a:endParaRPr lang="en-US" altLang="zh-TW" dirty="0" smtClean="0">
              <a:latin typeface="新細明體" panose="02020500000000000000" pitchFamily="18" charset="-120"/>
              <a:ea typeface="新細明體" panose="02020500000000000000" pitchFamily="18" charset="-120"/>
            </a:endParaRPr>
          </a:p>
          <a:p>
            <a:pPr lvl="1"/>
            <a:r>
              <a:rPr lang="zh-TW" altLang="en-US" dirty="0" smtClean="0">
                <a:latin typeface="新細明體" panose="02020500000000000000" pitchFamily="18" charset="-120"/>
                <a:ea typeface="新細明體" panose="02020500000000000000" pitchFamily="18" charset="-120"/>
              </a:rPr>
              <a:t>酸</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是一種奇妙的味道，不僅舌頭能感覺到，我們的鼻子也對它十分敏感，在口腔中撩撥我們的味蕾。</a:t>
            </a:r>
            <a:endParaRPr lang="en-US" altLang="zh-TW" dirty="0" smtClean="0">
              <a:latin typeface="新細明體" panose="02020500000000000000" pitchFamily="18" charset="-120"/>
              <a:ea typeface="新細明體" panose="02020500000000000000" pitchFamily="18" charset="-120"/>
            </a:endParaRPr>
          </a:p>
          <a:p>
            <a:pPr lvl="1"/>
            <a:r>
              <a:rPr lang="zh-TW" altLang="en-US" dirty="0" smtClean="0">
                <a:latin typeface="新細明體" panose="02020500000000000000" pitchFamily="18" charset="-120"/>
                <a:ea typeface="新細明體" panose="02020500000000000000" pitchFamily="18" charset="-120"/>
              </a:rPr>
              <a:t>辣</a:t>
            </a:r>
            <a:r>
              <a:rPr lang="en-US" altLang="zh-TW"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ea typeface="新細明體" panose="02020500000000000000" pitchFamily="18" charset="-120"/>
              </a:rPr>
              <a:t>這種味道可以增進食慾，讓嘴巴產生一種焦灼、刺激感，泛指一切刺激性的味道。</a:t>
            </a:r>
            <a:endParaRPr lang="en-US" altLang="zh-TW" dirty="0" smtClean="0">
              <a:latin typeface="新細明體" panose="02020500000000000000" pitchFamily="18" charset="-120"/>
              <a:ea typeface="新細明體" panose="02020500000000000000" pitchFamily="18" charset="-120"/>
            </a:endParaRPr>
          </a:p>
          <a:p>
            <a:r>
              <a:rPr lang="zh-TW" altLang="en-US" dirty="0" smtClean="0">
                <a:latin typeface="新細明體" panose="02020500000000000000" pitchFamily="18" charset="-120"/>
                <a:ea typeface="新細明體" panose="02020500000000000000" pitchFamily="18" charset="-120"/>
              </a:rPr>
              <a:t>影片</a:t>
            </a:r>
            <a:r>
              <a:rPr lang="en-US" altLang="zh-TW" dirty="0" smtClean="0">
                <a:latin typeface="新細明體" panose="02020500000000000000" pitchFamily="18" charset="-120"/>
                <a:ea typeface="新細明體" panose="02020500000000000000" pitchFamily="18" charset="-120"/>
              </a:rPr>
              <a:t>:</a:t>
            </a:r>
            <a:r>
              <a:rPr lang="zh-CN" altLang="en-US" dirty="0" smtClean="0">
                <a:latin typeface="新細明體" panose="02020500000000000000" pitchFamily="18" charset="-120"/>
                <a:ea typeface="新細明體" panose="02020500000000000000" pitchFamily="18" charset="-120"/>
              </a:rPr>
              <a:t>舌尖上的中国 </a:t>
            </a:r>
            <a:r>
              <a:rPr lang="en-US" altLang="zh-CN" dirty="0" smtClean="0">
                <a:latin typeface="新細明體" panose="02020500000000000000" pitchFamily="18" charset="-120"/>
                <a:ea typeface="新細明體" panose="02020500000000000000" pitchFamily="18" charset="-120"/>
              </a:rPr>
              <a:t>06 </a:t>
            </a:r>
            <a:r>
              <a:rPr lang="zh-CN" altLang="en-US" dirty="0" smtClean="0">
                <a:latin typeface="新細明體" panose="02020500000000000000" pitchFamily="18" charset="-120"/>
                <a:ea typeface="新細明體" panose="02020500000000000000" pitchFamily="18" charset="-120"/>
              </a:rPr>
              <a:t>五味的调和（超清版</a:t>
            </a:r>
            <a:r>
              <a:rPr lang="zh-CN" altLang="en-US" dirty="0" smtClean="0">
                <a:latin typeface="新細明體" panose="02020500000000000000" pitchFamily="18" charset="-120"/>
                <a:ea typeface="新細明體" panose="02020500000000000000" pitchFamily="18" charset="-120"/>
              </a:rPr>
              <a:t>）</a:t>
            </a:r>
            <a:r>
              <a:rPr lang="en-US" altLang="zh-CN" dirty="0" smtClean="0">
                <a:latin typeface="新細明體" panose="02020500000000000000" pitchFamily="18" charset="-120"/>
                <a:ea typeface="新細明體" panose="02020500000000000000" pitchFamily="18" charset="-120"/>
              </a:rPr>
              <a:t>29:08~47:38 </a:t>
            </a:r>
            <a:r>
              <a:rPr lang="zh-TW" altLang="en-US" dirty="0" smtClean="0">
                <a:latin typeface="新細明體" panose="02020500000000000000" pitchFamily="18" charset="-120"/>
                <a:ea typeface="新細明體" panose="02020500000000000000" pitchFamily="18" charset="-120"/>
              </a:rPr>
              <a:t>跳過</a:t>
            </a:r>
            <a:endParaRPr lang="en-US" altLang="zh-CN" dirty="0">
              <a:latin typeface="新細明體" panose="02020500000000000000" pitchFamily="18" charset="-120"/>
              <a:ea typeface="新細明體" panose="02020500000000000000" pitchFamily="18" charset="-120"/>
            </a:endParaRPr>
          </a:p>
          <a:p>
            <a:endParaRPr lang="en-US" altLang="zh-TW" dirty="0" smtClean="0">
              <a:latin typeface="新細明體" panose="02020500000000000000" pitchFamily="18" charset="-120"/>
              <a:ea typeface="新細明體" panose="02020500000000000000" pitchFamily="18" charset="-120"/>
            </a:endParaRPr>
          </a:p>
          <a:p>
            <a:pPr marL="457200" lvl="1" indent="0">
              <a:buNone/>
            </a:pPr>
            <a:endParaRPr lang="en-US" altLang="zh-TW" dirty="0" smtClean="0">
              <a:latin typeface="新細明體" panose="02020500000000000000" pitchFamily="18" charset="-120"/>
              <a:ea typeface="新細明體" panose="02020500000000000000" pitchFamily="18" charset="-120"/>
            </a:endParaRPr>
          </a:p>
          <a:p>
            <a:pPr lvl="1"/>
            <a:endParaRPr lang="zh-TW" altLang="en-US" dirty="0"/>
          </a:p>
        </p:txBody>
      </p:sp>
    </p:spTree>
    <p:extLst>
      <p:ext uri="{BB962C8B-B14F-4D97-AF65-F5344CB8AC3E}">
        <p14:creationId xmlns:p14="http://schemas.microsoft.com/office/powerpoint/2010/main" val="5509526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總結</a:t>
            </a:r>
            <a:endParaRPr lang="zh-TW" altLang="en-US" dirty="0"/>
          </a:p>
        </p:txBody>
      </p:sp>
      <p:sp>
        <p:nvSpPr>
          <p:cNvPr id="3" name="內容版面配置區 2"/>
          <p:cNvSpPr>
            <a:spLocks noGrp="1"/>
          </p:cNvSpPr>
          <p:nvPr>
            <p:ph idx="1"/>
          </p:nvPr>
        </p:nvSpPr>
        <p:spPr/>
        <p:txBody>
          <a:bodyPr/>
          <a:lstStyle/>
          <a:p>
            <a:r>
              <a:rPr lang="zh-TW" altLang="en-US" dirty="0" smtClean="0"/>
              <a:t>透過飲食來了解各地的文化是一個簡單、方便、又愉快的過程，我們可以因為去過那個地方來想起當地的美食，也可以透過外地的美食引發我們去了解那個地方的特色。</a:t>
            </a:r>
            <a:endParaRPr lang="en-US" altLang="zh-TW" dirty="0" smtClean="0"/>
          </a:p>
          <a:p>
            <a:r>
              <a:rPr lang="zh-TW" altLang="en-US" dirty="0" smtClean="0"/>
              <a:t>飲食，是一個地方的文化和地理環境的縮影。</a:t>
            </a:r>
            <a:endParaRPr lang="en-US" altLang="zh-TW" dirty="0" smtClean="0"/>
          </a:p>
          <a:p>
            <a:r>
              <a:rPr lang="zh-TW" altLang="en-US" dirty="0" smtClean="0"/>
              <a:t>希望透過今天的介紹，來了解中華文化的豐富、多樣和相互的影響。</a:t>
            </a:r>
            <a:endParaRPr lang="zh-TW" altLang="en-US" dirty="0"/>
          </a:p>
        </p:txBody>
      </p:sp>
    </p:spTree>
    <p:extLst>
      <p:ext uri="{BB962C8B-B14F-4D97-AF65-F5344CB8AC3E}">
        <p14:creationId xmlns:p14="http://schemas.microsoft.com/office/powerpoint/2010/main" val="120722993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華</a:t>
            </a:r>
            <a:r>
              <a:rPr lang="zh-TW" altLang="en-US" dirty="0"/>
              <a:t>人</a:t>
            </a:r>
            <a:r>
              <a:rPr lang="zh-TW" altLang="en-US" dirty="0" smtClean="0"/>
              <a:t>的主食</a:t>
            </a:r>
            <a:endParaRPr lang="zh-TW" altLang="en-US" dirty="0"/>
          </a:p>
        </p:txBody>
      </p:sp>
      <p:sp>
        <p:nvSpPr>
          <p:cNvPr id="3" name="內容版面配置區 2"/>
          <p:cNvSpPr>
            <a:spLocks noGrp="1"/>
          </p:cNvSpPr>
          <p:nvPr>
            <p:ph idx="1"/>
          </p:nvPr>
        </p:nvSpPr>
        <p:spPr>
          <a:xfrm>
            <a:off x="2592925" y="1687552"/>
            <a:ext cx="8915400" cy="3777622"/>
          </a:xfrm>
        </p:spPr>
        <p:txBody>
          <a:bodyPr/>
          <a:lstStyle/>
          <a:p>
            <a:r>
              <a:rPr lang="zh-TW" altLang="en-US" dirty="0" smtClean="0"/>
              <a:t>以秦嶺、淮河為界，北方種小麥，吃麵食。</a:t>
            </a:r>
            <a:endParaRPr lang="en-US" altLang="zh-TW" dirty="0" smtClean="0"/>
          </a:p>
          <a:p>
            <a:pPr lvl="1"/>
            <a:r>
              <a:rPr lang="zh-TW" altLang="en-US" dirty="0" smtClean="0"/>
              <a:t>麵</a:t>
            </a:r>
            <a:endParaRPr lang="en-US" altLang="zh-TW" dirty="0" smtClean="0"/>
          </a:p>
          <a:p>
            <a:pPr lvl="1"/>
            <a:r>
              <a:rPr lang="zh-TW" altLang="en-US" dirty="0" smtClean="0"/>
              <a:t>包子、饅頭</a:t>
            </a:r>
            <a:endParaRPr lang="en-US" altLang="zh-TW" dirty="0" smtClean="0"/>
          </a:p>
          <a:p>
            <a:pPr lvl="1"/>
            <a:r>
              <a:rPr lang="zh-TW" altLang="en-US" dirty="0" smtClean="0"/>
              <a:t>水餃</a:t>
            </a:r>
            <a:endParaRPr lang="en-US" altLang="zh-TW" dirty="0" smtClean="0"/>
          </a:p>
          <a:p>
            <a:pPr lvl="1"/>
            <a:r>
              <a:rPr lang="zh-TW" altLang="en-US" dirty="0" smtClean="0"/>
              <a:t>餅類</a:t>
            </a:r>
            <a:endParaRPr lang="en-US" altLang="zh-TW" dirty="0" smtClean="0"/>
          </a:p>
          <a:p>
            <a:r>
              <a:rPr lang="zh-TW" altLang="en-US" dirty="0" smtClean="0"/>
              <a:t>南方種水稻，吃米食。</a:t>
            </a:r>
            <a:endParaRPr lang="en-US" altLang="zh-TW" dirty="0" smtClean="0"/>
          </a:p>
          <a:p>
            <a:pPr lvl="1"/>
            <a:r>
              <a:rPr lang="zh-TW" altLang="en-US" dirty="0" smtClean="0"/>
              <a:t>飯</a:t>
            </a:r>
            <a:endParaRPr lang="en-US" altLang="zh-TW" dirty="0" smtClean="0"/>
          </a:p>
          <a:p>
            <a:pPr lvl="1"/>
            <a:r>
              <a:rPr lang="zh-TW" altLang="en-US" dirty="0" smtClean="0"/>
              <a:t>米粉、米線、米苔目、</a:t>
            </a:r>
            <a:r>
              <a:rPr lang="zh-TW" altLang="en-US" dirty="0"/>
              <a:t>粄條、河</a:t>
            </a:r>
            <a:r>
              <a:rPr lang="zh-TW" altLang="en-US" dirty="0" smtClean="0"/>
              <a:t>粉</a:t>
            </a:r>
            <a:endParaRPr lang="en-US" altLang="zh-TW" dirty="0" smtClean="0"/>
          </a:p>
          <a:p>
            <a:pPr lvl="1"/>
            <a:r>
              <a:rPr lang="zh-TW" altLang="en-US" dirty="0" smtClean="0"/>
              <a:t>年糕、發糕</a:t>
            </a:r>
            <a:endParaRPr lang="en-US" altLang="zh-TW" dirty="0" smtClean="0"/>
          </a:p>
          <a:p>
            <a:r>
              <a:rPr lang="zh-TW" altLang="en-US" dirty="0"/>
              <a:t>舌尖上的中国（</a:t>
            </a:r>
            <a:r>
              <a:rPr lang="en-US" altLang="zh-TW" dirty="0"/>
              <a:t>2</a:t>
            </a:r>
            <a:r>
              <a:rPr lang="zh-TW" altLang="en-US" dirty="0"/>
              <a:t>）主食的故事 </a:t>
            </a:r>
            <a:r>
              <a:rPr lang="en-US" altLang="zh-TW" dirty="0" smtClean="0"/>
              <a:t>2/4 </a:t>
            </a:r>
            <a:r>
              <a:rPr lang="en-US" altLang="zh-TW" dirty="0"/>
              <a:t>CCTV</a:t>
            </a:r>
            <a:r>
              <a:rPr lang="zh-TW" altLang="en-US" dirty="0"/>
              <a:t>高清</a:t>
            </a:r>
            <a:r>
              <a:rPr lang="en-US" altLang="zh-TW" dirty="0"/>
              <a:t>720P </a:t>
            </a:r>
          </a:p>
          <a:p>
            <a:endParaRPr lang="en-US" altLang="zh-TW" dirty="0" smtClean="0"/>
          </a:p>
          <a:p>
            <a:pPr marL="0" indent="0">
              <a:buNone/>
            </a:pPr>
            <a:endParaRPr lang="en-US" altLang="zh-TW" dirty="0"/>
          </a:p>
          <a:p>
            <a:pPr lvl="1"/>
            <a:endParaRPr lang="en-US" altLang="zh-TW" dirty="0" smtClean="0"/>
          </a:p>
          <a:p>
            <a:endParaRPr lang="zh-TW" altLang="en-US" dirty="0"/>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657" y="1905000"/>
            <a:ext cx="3711656" cy="3124200"/>
          </a:xfrm>
          <a:prstGeom prst="rect">
            <a:avLst/>
          </a:prstGeom>
        </p:spPr>
      </p:pic>
      <mc:AlternateContent xmlns:mc="http://schemas.openxmlformats.org/markup-compatibility/2006">
        <mc:Choice xmlns:p14="http://schemas.microsoft.com/office/powerpoint/2010/main" Requires="p14">
          <p:contentPart p14:bwMode="auto" r:id="rId3">
            <p14:nvContentPartPr>
              <p14:cNvPr id="5" name="筆跡 4"/>
              <p14:cNvContentPartPr/>
              <p14:nvPr/>
            </p14:nvContentPartPr>
            <p14:xfrm>
              <a:off x="9575640" y="3623400"/>
              <a:ext cx="940320" cy="25920"/>
            </p14:xfrm>
          </p:contentPart>
        </mc:Choice>
        <mc:Fallback>
          <p:pic>
            <p:nvPicPr>
              <p:cNvPr id="5" name="筆跡 4"/>
              <p:cNvPicPr/>
              <p:nvPr/>
            </p:nvPicPr>
            <p:blipFill>
              <a:blip r:embed="rId4"/>
              <a:stretch>
                <a:fillRect/>
              </a:stretch>
            </p:blipFill>
            <p:spPr>
              <a:xfrm>
                <a:off x="9566280" y="3614040"/>
                <a:ext cx="959040" cy="44640"/>
              </a:xfrm>
              <a:prstGeom prst="rect">
                <a:avLst/>
              </a:prstGeom>
            </p:spPr>
          </p:pic>
        </mc:Fallback>
      </mc:AlternateContent>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down)">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wipe(down)">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主食與節慶</a:t>
            </a:r>
            <a:endParaRPr lang="zh-TW" altLang="en-US" dirty="0"/>
          </a:p>
        </p:txBody>
      </p:sp>
      <p:sp>
        <p:nvSpPr>
          <p:cNvPr id="3" name="內容版面配置區 2"/>
          <p:cNvSpPr>
            <a:spLocks noGrp="1"/>
          </p:cNvSpPr>
          <p:nvPr>
            <p:ph idx="1"/>
          </p:nvPr>
        </p:nvSpPr>
        <p:spPr>
          <a:xfrm>
            <a:off x="2221221" y="2133600"/>
            <a:ext cx="9576769" cy="3777622"/>
          </a:xfrm>
        </p:spPr>
        <p:txBody>
          <a:bodyPr/>
          <a:lstStyle/>
          <a:p>
            <a:r>
              <a:rPr lang="zh-TW" altLang="en-US" dirty="0" smtClean="0"/>
              <a:t>我們的主食除了是每天飲食的重心，更是年節的代表食物，婚喪喜慶的重要伴手禮。</a:t>
            </a:r>
            <a:endParaRPr lang="en-US" altLang="zh-TW" dirty="0" smtClean="0"/>
          </a:p>
          <a:p>
            <a:pPr lvl="1"/>
            <a:r>
              <a:rPr lang="zh-TW" altLang="en-US" dirty="0" smtClean="0"/>
              <a:t>春節中國南方吃年糕，北方吃餃子。</a:t>
            </a:r>
            <a:endParaRPr lang="en-US" altLang="zh-TW" dirty="0" smtClean="0"/>
          </a:p>
          <a:p>
            <a:pPr lvl="1"/>
            <a:r>
              <a:rPr lang="zh-TW" altLang="en-US" dirty="0" smtClean="0"/>
              <a:t>元宵節吃湯圓。</a:t>
            </a:r>
            <a:endParaRPr lang="en-US" altLang="zh-TW" dirty="0" smtClean="0"/>
          </a:p>
          <a:p>
            <a:pPr lvl="1"/>
            <a:r>
              <a:rPr lang="zh-TW" altLang="en-US" dirty="0" smtClean="0"/>
              <a:t>清明節吃潤餅。</a:t>
            </a:r>
            <a:endParaRPr lang="en-US" altLang="zh-TW" dirty="0" smtClean="0"/>
          </a:p>
          <a:p>
            <a:pPr lvl="1"/>
            <a:r>
              <a:rPr lang="zh-TW" altLang="en-US" dirty="0" smtClean="0"/>
              <a:t>端午節吃粽子。</a:t>
            </a:r>
            <a:endParaRPr lang="en-US" altLang="zh-TW" dirty="0" smtClean="0"/>
          </a:p>
          <a:p>
            <a:pPr lvl="1"/>
            <a:r>
              <a:rPr lang="zh-TW" altLang="en-US" dirty="0" smtClean="0"/>
              <a:t>中秋節吃月餅。</a:t>
            </a:r>
            <a:endParaRPr lang="en-US" altLang="zh-TW" dirty="0" smtClean="0"/>
          </a:p>
          <a:p>
            <a:pPr lvl="1"/>
            <a:r>
              <a:rPr lang="zh-TW" altLang="en-US" dirty="0" smtClean="0"/>
              <a:t>結婚送喜餅。</a:t>
            </a:r>
            <a:endParaRPr lang="en-US" altLang="zh-TW" dirty="0" smtClean="0"/>
          </a:p>
          <a:p>
            <a:pPr lvl="1"/>
            <a:r>
              <a:rPr lang="zh-TW" altLang="en-US" dirty="0" smtClean="0"/>
              <a:t>小孩滿月送油</a:t>
            </a:r>
            <a:r>
              <a:rPr lang="zh-TW" altLang="en-US" dirty="0" smtClean="0"/>
              <a:t>飯。</a:t>
            </a:r>
            <a:endParaRPr lang="en-US" altLang="zh-TW" dirty="0" smtClean="0"/>
          </a:p>
          <a:p>
            <a:pPr lvl="1"/>
            <a:r>
              <a:rPr lang="zh-TW" altLang="en-US" dirty="0" smtClean="0"/>
              <a:t>長輩生日時吃壽桃、長壽麵。</a:t>
            </a:r>
            <a:endParaRPr lang="en-US" altLang="zh-TW" dirty="0" smtClean="0"/>
          </a:p>
          <a:p>
            <a:r>
              <a:rPr lang="zh-TW" altLang="en-US" dirty="0" smtClean="0"/>
              <a:t>影片</a:t>
            </a:r>
            <a:r>
              <a:rPr lang="en-US" altLang="zh-TW" dirty="0" smtClean="0"/>
              <a:t>:</a:t>
            </a:r>
            <a:r>
              <a:rPr lang="zh-TW" altLang="en-US" dirty="0"/>
              <a:t>舌尖上的中国（</a:t>
            </a:r>
            <a:r>
              <a:rPr lang="en-US" altLang="zh-TW" dirty="0"/>
              <a:t>2</a:t>
            </a:r>
            <a:r>
              <a:rPr lang="zh-TW" altLang="en-US" dirty="0"/>
              <a:t>）主食的故事 </a:t>
            </a:r>
            <a:r>
              <a:rPr lang="en-US" altLang="zh-TW" dirty="0"/>
              <a:t>3</a:t>
            </a:r>
            <a:r>
              <a:rPr lang="en-US" altLang="zh-TW" dirty="0" smtClean="0"/>
              <a:t>/4 </a:t>
            </a:r>
            <a:r>
              <a:rPr lang="en-US" altLang="zh-TW" dirty="0"/>
              <a:t>CCTV</a:t>
            </a:r>
            <a:r>
              <a:rPr lang="zh-TW" altLang="en-US" dirty="0"/>
              <a:t>高清</a:t>
            </a:r>
            <a:r>
              <a:rPr lang="en-US" altLang="zh-TW" dirty="0"/>
              <a:t>720P </a:t>
            </a:r>
            <a:r>
              <a:rPr lang="en-US" altLang="zh-TW" dirty="0" smtClean="0"/>
              <a:t>9:00</a:t>
            </a:r>
            <a:r>
              <a:rPr lang="zh-TW" altLang="en-US" dirty="0" smtClean="0"/>
              <a:t>開始</a:t>
            </a:r>
            <a:endParaRPr lang="en-US" altLang="zh-TW" dirty="0" smtClean="0"/>
          </a:p>
          <a:p>
            <a:r>
              <a:rPr lang="zh-TW" altLang="en-US" dirty="0" smtClean="0"/>
              <a:t>影片</a:t>
            </a:r>
            <a:r>
              <a:rPr lang="en-US" altLang="zh-TW" dirty="0" smtClean="0"/>
              <a:t>:</a:t>
            </a:r>
            <a:r>
              <a:rPr lang="zh-TW" altLang="en-US" dirty="0" smtClean="0"/>
              <a:t>舌尖</a:t>
            </a:r>
            <a:r>
              <a:rPr lang="zh-TW" altLang="en-US" dirty="0"/>
              <a:t>上的中国（</a:t>
            </a:r>
            <a:r>
              <a:rPr lang="en-US" altLang="zh-TW" dirty="0"/>
              <a:t>2</a:t>
            </a:r>
            <a:r>
              <a:rPr lang="zh-TW" altLang="en-US" dirty="0"/>
              <a:t>）主食的故事 </a:t>
            </a:r>
            <a:r>
              <a:rPr lang="en-US" altLang="zh-TW" dirty="0" smtClean="0"/>
              <a:t>4/4 </a:t>
            </a:r>
            <a:r>
              <a:rPr lang="en-US" altLang="zh-TW" dirty="0"/>
              <a:t>CCTV</a:t>
            </a:r>
            <a:r>
              <a:rPr lang="zh-TW" altLang="en-US" dirty="0"/>
              <a:t>高清</a:t>
            </a:r>
            <a:r>
              <a:rPr lang="en-US" altLang="zh-TW" dirty="0"/>
              <a:t>720P </a:t>
            </a:r>
            <a:endParaRPr lang="en-US" altLang="zh-TW" dirty="0" smtClean="0"/>
          </a:p>
          <a:p>
            <a:endParaRPr lang="en-US" altLang="zh-TW" dirty="0" smtClean="0"/>
          </a:p>
          <a:p>
            <a:endParaRPr lang="zh-TW" altLang="en-US" dirty="0"/>
          </a:p>
        </p:txBody>
      </p:sp>
    </p:spTree>
    <p:extLst>
      <p:ext uri="{BB962C8B-B14F-4D97-AF65-F5344CB8AC3E}">
        <p14:creationId xmlns:p14="http://schemas.microsoft.com/office/powerpoint/2010/main" val="39581119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標題 1"/>
          <p:cNvSpPr>
            <a:spLocks noGrp="1"/>
          </p:cNvSpPr>
          <p:nvPr>
            <p:ph type="title"/>
          </p:nvPr>
        </p:nvSpPr>
        <p:spPr>
          <a:xfrm>
            <a:off x="2592388" y="623888"/>
            <a:ext cx="8912225" cy="1281112"/>
          </a:xfrm>
        </p:spPr>
        <p:txBody>
          <a:bodyPr/>
          <a:lstStyle/>
          <a:p>
            <a:pPr eaLnBrk="1" hangingPunct="1"/>
            <a:r>
              <a:rPr lang="zh-TW" altLang="en-US" dirty="0" smtClean="0"/>
              <a:t>中國各菜系簡介</a:t>
            </a:r>
          </a:p>
        </p:txBody>
      </p:sp>
      <p:sp>
        <p:nvSpPr>
          <p:cNvPr id="20483" name="內容版面配置區 2"/>
          <p:cNvSpPr>
            <a:spLocks noGrp="1"/>
          </p:cNvSpPr>
          <p:nvPr>
            <p:ph idx="1"/>
          </p:nvPr>
        </p:nvSpPr>
        <p:spPr>
          <a:xfrm>
            <a:off x="2589213" y="2133600"/>
            <a:ext cx="8915400" cy="3778250"/>
          </a:xfrm>
        </p:spPr>
        <p:txBody>
          <a:bodyPr/>
          <a:lstStyle/>
          <a:p>
            <a:pPr eaLnBrk="1" hangingPunct="1"/>
            <a:r>
              <a:rPr lang="zh-TW" altLang="zh-TW" sz="2400" dirty="0" smtClean="0"/>
              <a:t>中國的飲食歷史悠久，經歷各代名廚傳承至今，形成了各具特色的地方菜系，概括地說，在中國影響較大的有四大菜系</a:t>
            </a:r>
            <a:r>
              <a:rPr lang="en-US" altLang="zh-TW" sz="2400" dirty="0" smtClean="0"/>
              <a:t>: </a:t>
            </a:r>
            <a:r>
              <a:rPr lang="zh-TW" altLang="zh-TW" sz="2400" dirty="0" smtClean="0"/>
              <a:t>魯</a:t>
            </a:r>
            <a:r>
              <a:rPr lang="zh-TW" altLang="en-US" sz="2400" dirty="0" smtClean="0"/>
              <a:t>菜</a:t>
            </a:r>
            <a:r>
              <a:rPr lang="zh-TW" altLang="zh-TW" sz="2400" dirty="0" smtClean="0"/>
              <a:t>、川菜、粵菜、蘇菜，若再細分，還可分為為八大菜系</a:t>
            </a:r>
            <a:r>
              <a:rPr lang="en-US" altLang="zh-TW" sz="2400" dirty="0" smtClean="0"/>
              <a:t>: </a:t>
            </a:r>
            <a:r>
              <a:rPr lang="zh-TW" altLang="zh-TW" sz="2400" dirty="0" smtClean="0"/>
              <a:t>魯菜、川菜、粵菜、</a:t>
            </a:r>
            <a:r>
              <a:rPr lang="zh-TW" altLang="en-US" sz="2400" dirty="0" smtClean="0"/>
              <a:t>蘇菜</a:t>
            </a:r>
            <a:r>
              <a:rPr lang="zh-TW" altLang="zh-TW" sz="2400" dirty="0" smtClean="0"/>
              <a:t>、閩菜、浙菜、湘菜、徽菜，這些菜系大部分以地理環境和文化來區分。</a:t>
            </a:r>
            <a:endParaRPr lang="en-US" altLang="zh-TW" sz="2400" dirty="0" smtClean="0"/>
          </a:p>
          <a:p>
            <a:pPr eaLnBrk="1" hangingPunct="1"/>
            <a:r>
              <a:rPr lang="zh-TW" altLang="zh-TW" sz="2400" dirty="0" smtClean="0"/>
              <a:t>所謂菜系，是指在一定的區域內，因物產、氣候、歷史條件、飲食風俗的不同，經過漫長的歷史演變而形成的一整套體系的烹飪技藝，並被全國所承認的地方菜。</a:t>
            </a:r>
            <a:endParaRPr lang="zh-TW" altLang="en-US" sz="2400" dirty="0" smtClean="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標題 1"/>
          <p:cNvSpPr>
            <a:spLocks noGrp="1"/>
          </p:cNvSpPr>
          <p:nvPr>
            <p:ph type="title"/>
          </p:nvPr>
        </p:nvSpPr>
        <p:spPr>
          <a:xfrm>
            <a:off x="2592388" y="623888"/>
            <a:ext cx="8912225" cy="1281112"/>
          </a:xfrm>
        </p:spPr>
        <p:txBody>
          <a:bodyPr/>
          <a:lstStyle/>
          <a:p>
            <a:pPr eaLnBrk="1" hangingPunct="1"/>
            <a:r>
              <a:rPr lang="zh-TW" altLang="en-US" dirty="0" smtClean="0"/>
              <a:t>一、</a:t>
            </a:r>
            <a:r>
              <a:rPr lang="zh-TW" altLang="zh-TW" dirty="0" smtClean="0"/>
              <a:t>魯菜（山東菜）</a:t>
            </a:r>
            <a:r>
              <a:rPr lang="en-US" altLang="zh-TW" dirty="0" smtClean="0"/>
              <a:t/>
            </a:r>
            <a:br>
              <a:rPr lang="en-US" altLang="zh-TW" dirty="0" smtClean="0"/>
            </a:br>
            <a:endParaRPr lang="zh-TW" altLang="en-US" dirty="0" smtClean="0"/>
          </a:p>
        </p:txBody>
      </p:sp>
      <p:sp>
        <p:nvSpPr>
          <p:cNvPr id="21507" name="內容版面配置區 2"/>
          <p:cNvSpPr>
            <a:spLocks noGrp="1"/>
          </p:cNvSpPr>
          <p:nvPr>
            <p:ph idx="1"/>
          </p:nvPr>
        </p:nvSpPr>
        <p:spPr>
          <a:xfrm>
            <a:off x="2837715" y="1535113"/>
            <a:ext cx="8915400" cy="3778250"/>
          </a:xfrm>
        </p:spPr>
        <p:txBody>
          <a:bodyPr/>
          <a:lstStyle/>
          <a:p>
            <a:pPr eaLnBrk="1" hangingPunct="1">
              <a:defRPr/>
            </a:pPr>
            <a:r>
              <a:rPr lang="zh-TW" altLang="en-US" dirty="0" smtClean="0"/>
              <a:t>山東地處中國東部沿海，黃河貫穿全省，東部瀕臨海岸，中部則有丘陵，西北部是廣大的平原，南邊有許多的湖泊。此外，海鮮產品豐富而種類繁多。</a:t>
            </a:r>
            <a:endParaRPr lang="en-US" altLang="zh-TW" dirty="0" smtClean="0"/>
          </a:p>
          <a:p>
            <a:pPr eaLnBrk="1" hangingPunct="1">
              <a:defRPr/>
            </a:pPr>
            <a:r>
              <a:rPr lang="zh-TW" altLang="zh-TW" dirty="0" smtClean="0"/>
              <a:t>魯菜為宮廷御膳主體，對北京、天津、河北和東北各地的影響較大。一般認為魯菜分為三大派系，為濟南菜、膠東菜、孔府菜，特點是清香、鮮嫩、味醇而著名，特別講究清湯和奶湯的調製，清湯色清而鮮，奶湯色白而醇。擅長以蔥香來調味。烹</a:t>
            </a:r>
            <a:r>
              <a:rPr lang="zh-TW" altLang="en-US" dirty="0" smtClean="0"/>
              <a:t>製</a:t>
            </a:r>
            <a:r>
              <a:rPr lang="zh-TW" altLang="zh-TW" dirty="0" smtClean="0"/>
              <a:t>海鮮很有特色。</a:t>
            </a:r>
            <a:endParaRPr lang="en-US" altLang="zh-TW" dirty="0" smtClean="0"/>
          </a:p>
          <a:p>
            <a:pPr eaLnBrk="1" hangingPunct="1">
              <a:defRPr/>
            </a:pPr>
            <a:r>
              <a:rPr lang="en-US" altLang="zh-TW" dirty="0" smtClean="0"/>
              <a:t>1.</a:t>
            </a:r>
            <a:r>
              <a:rPr lang="zh-TW" altLang="en-US" dirty="0" smtClean="0"/>
              <a:t>濟南菜</a:t>
            </a:r>
            <a:endParaRPr lang="en-US" altLang="zh-TW" dirty="0" smtClean="0"/>
          </a:p>
          <a:p>
            <a:pPr marL="0" indent="0" eaLnBrk="1" hangingPunct="1">
              <a:buFont typeface="Wingdings 3" panose="05040102010807070707" pitchFamily="18" charset="2"/>
              <a:buNone/>
              <a:defRPr/>
            </a:pPr>
            <a:r>
              <a:rPr lang="en-US" altLang="zh-TW" dirty="0"/>
              <a:t>	</a:t>
            </a:r>
            <a:r>
              <a:rPr lang="zh-TW" altLang="zh-TW" dirty="0" smtClean="0"/>
              <a:t>濟南菜取料廣泛，高至山珍海味，低至瓜果蔬菜，就是極為平常的蒲菜、芸豆、豆腐和畜禽內臟等皆可製成美味佳肴，口味偏重。另外湯菜也是濟南菜的一大特色。</a:t>
            </a:r>
            <a:r>
              <a:rPr lang="zh-TW" altLang="en-US" dirty="0" smtClean="0"/>
              <a:t>代表名菜有蔥燒海參、九轉大腸、油爆雙脆。</a:t>
            </a:r>
            <a:endParaRPr lang="en-US" altLang="zh-TW" dirty="0" smtClean="0"/>
          </a:p>
          <a:p>
            <a:pPr eaLnBrk="1" hangingPunct="1">
              <a:defRPr/>
            </a:pPr>
            <a:endParaRPr lang="en-US" altLang="zh-TW" dirty="0" smtClean="0"/>
          </a:p>
          <a:p>
            <a:pPr eaLnBrk="1" hangingPunct="1">
              <a:defRPr/>
            </a:pPr>
            <a:endParaRPr lang="zh-TW" altLang="en-US" dirty="0" smtClean="0"/>
          </a:p>
        </p:txBody>
      </p:sp>
      <p:pic>
        <p:nvPicPr>
          <p:cNvPr id="21508"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9484" y="4833937"/>
            <a:ext cx="2338388" cy="183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09917" y="4833938"/>
            <a:ext cx="2643188"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7195" y="4758531"/>
            <a:ext cx="2452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81" y="1535113"/>
            <a:ext cx="2628234" cy="223399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down)">
                                      <p:cBhvr>
                                        <p:cTn id="7" dur="580">
                                          <p:stCondLst>
                                            <p:cond delay="0"/>
                                          </p:stCondLst>
                                        </p:cTn>
                                        <p:tgtEl>
                                          <p:spTgt spid="21507">
                                            <p:txEl>
                                              <p:pRg st="0" end="0"/>
                                            </p:txEl>
                                          </p:spTgt>
                                        </p:tgtEl>
                                      </p:cBhvr>
                                    </p:animEffect>
                                    <p:anim calcmode="lin" valueType="num">
                                      <p:cBhvr>
                                        <p:cTn id="8" dur="1822" tmFilter="0,0; 0.14,0.36; 0.43,0.73; 0.71,0.91; 1.0,1.0">
                                          <p:stCondLst>
                                            <p:cond delay="0"/>
                                          </p:stCondLst>
                                        </p:cTn>
                                        <p:tgtEl>
                                          <p:spTgt spid="2150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50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50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50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50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1507">
                                            <p:txEl>
                                              <p:pRg st="0" end="0"/>
                                            </p:txEl>
                                          </p:spTgt>
                                        </p:tgtEl>
                                      </p:cBhvr>
                                      <p:to x="100000" y="60000"/>
                                    </p:animScale>
                                    <p:animScale>
                                      <p:cBhvr>
                                        <p:cTn id="14" dur="166" decel="50000">
                                          <p:stCondLst>
                                            <p:cond delay="676"/>
                                          </p:stCondLst>
                                        </p:cTn>
                                        <p:tgtEl>
                                          <p:spTgt spid="21507">
                                            <p:txEl>
                                              <p:pRg st="0" end="0"/>
                                            </p:txEl>
                                          </p:spTgt>
                                        </p:tgtEl>
                                      </p:cBhvr>
                                      <p:to x="100000" y="100000"/>
                                    </p:animScale>
                                    <p:animScale>
                                      <p:cBhvr>
                                        <p:cTn id="15" dur="26">
                                          <p:stCondLst>
                                            <p:cond delay="1312"/>
                                          </p:stCondLst>
                                        </p:cTn>
                                        <p:tgtEl>
                                          <p:spTgt spid="21507">
                                            <p:txEl>
                                              <p:pRg st="0" end="0"/>
                                            </p:txEl>
                                          </p:spTgt>
                                        </p:tgtEl>
                                      </p:cBhvr>
                                      <p:to x="100000" y="80000"/>
                                    </p:animScale>
                                    <p:animScale>
                                      <p:cBhvr>
                                        <p:cTn id="16" dur="166" decel="50000">
                                          <p:stCondLst>
                                            <p:cond delay="1338"/>
                                          </p:stCondLst>
                                        </p:cTn>
                                        <p:tgtEl>
                                          <p:spTgt spid="21507">
                                            <p:txEl>
                                              <p:pRg st="0" end="0"/>
                                            </p:txEl>
                                          </p:spTgt>
                                        </p:tgtEl>
                                      </p:cBhvr>
                                      <p:to x="100000" y="100000"/>
                                    </p:animScale>
                                    <p:animScale>
                                      <p:cBhvr>
                                        <p:cTn id="17" dur="26">
                                          <p:stCondLst>
                                            <p:cond delay="1642"/>
                                          </p:stCondLst>
                                        </p:cTn>
                                        <p:tgtEl>
                                          <p:spTgt spid="21507">
                                            <p:txEl>
                                              <p:pRg st="0" end="0"/>
                                            </p:txEl>
                                          </p:spTgt>
                                        </p:tgtEl>
                                      </p:cBhvr>
                                      <p:to x="100000" y="90000"/>
                                    </p:animScale>
                                    <p:animScale>
                                      <p:cBhvr>
                                        <p:cTn id="18" dur="166" decel="50000">
                                          <p:stCondLst>
                                            <p:cond delay="1668"/>
                                          </p:stCondLst>
                                        </p:cTn>
                                        <p:tgtEl>
                                          <p:spTgt spid="21507">
                                            <p:txEl>
                                              <p:pRg st="0" end="0"/>
                                            </p:txEl>
                                          </p:spTgt>
                                        </p:tgtEl>
                                      </p:cBhvr>
                                      <p:to x="100000" y="100000"/>
                                    </p:animScale>
                                    <p:animScale>
                                      <p:cBhvr>
                                        <p:cTn id="19" dur="26">
                                          <p:stCondLst>
                                            <p:cond delay="1808"/>
                                          </p:stCondLst>
                                        </p:cTn>
                                        <p:tgtEl>
                                          <p:spTgt spid="21507">
                                            <p:txEl>
                                              <p:pRg st="0" end="0"/>
                                            </p:txEl>
                                          </p:spTgt>
                                        </p:tgtEl>
                                      </p:cBhvr>
                                      <p:to x="100000" y="95000"/>
                                    </p:animScale>
                                    <p:animScale>
                                      <p:cBhvr>
                                        <p:cTn id="20" dur="166" decel="50000">
                                          <p:stCondLst>
                                            <p:cond delay="1834"/>
                                          </p:stCondLst>
                                        </p:cTn>
                                        <p:tgtEl>
                                          <p:spTgt spid="21507">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21507">
                                            <p:txEl>
                                              <p:pRg st="1" end="1"/>
                                            </p:txEl>
                                          </p:spTgt>
                                        </p:tgtEl>
                                        <p:attrNameLst>
                                          <p:attrName>style.visibility</p:attrName>
                                        </p:attrNameLst>
                                      </p:cBhvr>
                                      <p:to>
                                        <p:strVal val="visible"/>
                                      </p:to>
                                    </p:set>
                                    <p:animEffect transition="in" filter="wipe(down)">
                                      <p:cBhvr>
                                        <p:cTn id="25" dur="580">
                                          <p:stCondLst>
                                            <p:cond delay="0"/>
                                          </p:stCondLst>
                                        </p:cTn>
                                        <p:tgtEl>
                                          <p:spTgt spid="21507">
                                            <p:txEl>
                                              <p:pRg st="1" end="1"/>
                                            </p:txEl>
                                          </p:spTgt>
                                        </p:tgtEl>
                                      </p:cBhvr>
                                    </p:animEffect>
                                    <p:anim calcmode="lin" valueType="num">
                                      <p:cBhvr>
                                        <p:cTn id="26" dur="1822" tmFilter="0,0; 0.14,0.36; 0.43,0.73; 0.71,0.91; 1.0,1.0">
                                          <p:stCondLst>
                                            <p:cond delay="0"/>
                                          </p:stCondLst>
                                        </p:cTn>
                                        <p:tgtEl>
                                          <p:spTgt spid="2150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150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150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150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150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21507">
                                            <p:txEl>
                                              <p:pRg st="1" end="1"/>
                                            </p:txEl>
                                          </p:spTgt>
                                        </p:tgtEl>
                                      </p:cBhvr>
                                      <p:to x="100000" y="60000"/>
                                    </p:animScale>
                                    <p:animScale>
                                      <p:cBhvr>
                                        <p:cTn id="32" dur="166" decel="50000">
                                          <p:stCondLst>
                                            <p:cond delay="676"/>
                                          </p:stCondLst>
                                        </p:cTn>
                                        <p:tgtEl>
                                          <p:spTgt spid="21507">
                                            <p:txEl>
                                              <p:pRg st="1" end="1"/>
                                            </p:txEl>
                                          </p:spTgt>
                                        </p:tgtEl>
                                      </p:cBhvr>
                                      <p:to x="100000" y="100000"/>
                                    </p:animScale>
                                    <p:animScale>
                                      <p:cBhvr>
                                        <p:cTn id="33" dur="26">
                                          <p:stCondLst>
                                            <p:cond delay="1312"/>
                                          </p:stCondLst>
                                        </p:cTn>
                                        <p:tgtEl>
                                          <p:spTgt spid="21507">
                                            <p:txEl>
                                              <p:pRg st="1" end="1"/>
                                            </p:txEl>
                                          </p:spTgt>
                                        </p:tgtEl>
                                      </p:cBhvr>
                                      <p:to x="100000" y="80000"/>
                                    </p:animScale>
                                    <p:animScale>
                                      <p:cBhvr>
                                        <p:cTn id="34" dur="166" decel="50000">
                                          <p:stCondLst>
                                            <p:cond delay="1338"/>
                                          </p:stCondLst>
                                        </p:cTn>
                                        <p:tgtEl>
                                          <p:spTgt spid="21507">
                                            <p:txEl>
                                              <p:pRg st="1" end="1"/>
                                            </p:txEl>
                                          </p:spTgt>
                                        </p:tgtEl>
                                      </p:cBhvr>
                                      <p:to x="100000" y="100000"/>
                                    </p:animScale>
                                    <p:animScale>
                                      <p:cBhvr>
                                        <p:cTn id="35" dur="26">
                                          <p:stCondLst>
                                            <p:cond delay="1642"/>
                                          </p:stCondLst>
                                        </p:cTn>
                                        <p:tgtEl>
                                          <p:spTgt spid="21507">
                                            <p:txEl>
                                              <p:pRg st="1" end="1"/>
                                            </p:txEl>
                                          </p:spTgt>
                                        </p:tgtEl>
                                      </p:cBhvr>
                                      <p:to x="100000" y="90000"/>
                                    </p:animScale>
                                    <p:animScale>
                                      <p:cBhvr>
                                        <p:cTn id="36" dur="166" decel="50000">
                                          <p:stCondLst>
                                            <p:cond delay="1668"/>
                                          </p:stCondLst>
                                        </p:cTn>
                                        <p:tgtEl>
                                          <p:spTgt spid="21507">
                                            <p:txEl>
                                              <p:pRg st="1" end="1"/>
                                            </p:txEl>
                                          </p:spTgt>
                                        </p:tgtEl>
                                      </p:cBhvr>
                                      <p:to x="100000" y="100000"/>
                                    </p:animScale>
                                    <p:animScale>
                                      <p:cBhvr>
                                        <p:cTn id="37" dur="26">
                                          <p:stCondLst>
                                            <p:cond delay="1808"/>
                                          </p:stCondLst>
                                        </p:cTn>
                                        <p:tgtEl>
                                          <p:spTgt spid="21507">
                                            <p:txEl>
                                              <p:pRg st="1" end="1"/>
                                            </p:txEl>
                                          </p:spTgt>
                                        </p:tgtEl>
                                      </p:cBhvr>
                                      <p:to x="100000" y="95000"/>
                                    </p:animScale>
                                    <p:animScale>
                                      <p:cBhvr>
                                        <p:cTn id="38" dur="166" decel="50000">
                                          <p:stCondLst>
                                            <p:cond delay="1834"/>
                                          </p:stCondLst>
                                        </p:cTn>
                                        <p:tgtEl>
                                          <p:spTgt spid="21507">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21507">
                                            <p:txEl>
                                              <p:pRg st="2" end="2"/>
                                            </p:txEl>
                                          </p:spTgt>
                                        </p:tgtEl>
                                        <p:attrNameLst>
                                          <p:attrName>style.visibility</p:attrName>
                                        </p:attrNameLst>
                                      </p:cBhvr>
                                      <p:to>
                                        <p:strVal val="visible"/>
                                      </p:to>
                                    </p:set>
                                    <p:animEffect transition="in" filter="wipe(down)">
                                      <p:cBhvr>
                                        <p:cTn id="43" dur="580">
                                          <p:stCondLst>
                                            <p:cond delay="0"/>
                                          </p:stCondLst>
                                        </p:cTn>
                                        <p:tgtEl>
                                          <p:spTgt spid="21507">
                                            <p:txEl>
                                              <p:pRg st="2" end="2"/>
                                            </p:txEl>
                                          </p:spTgt>
                                        </p:tgtEl>
                                      </p:cBhvr>
                                    </p:animEffect>
                                    <p:anim calcmode="lin" valueType="num">
                                      <p:cBhvr>
                                        <p:cTn id="44" dur="1822" tmFilter="0,0; 0.14,0.36; 0.43,0.73; 0.71,0.91; 1.0,1.0">
                                          <p:stCondLst>
                                            <p:cond delay="0"/>
                                          </p:stCondLst>
                                        </p:cTn>
                                        <p:tgtEl>
                                          <p:spTgt spid="21507">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507">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507">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507">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507">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21507">
                                            <p:txEl>
                                              <p:pRg st="2" end="2"/>
                                            </p:txEl>
                                          </p:spTgt>
                                        </p:tgtEl>
                                      </p:cBhvr>
                                      <p:to x="100000" y="60000"/>
                                    </p:animScale>
                                    <p:animScale>
                                      <p:cBhvr>
                                        <p:cTn id="50" dur="166" decel="50000">
                                          <p:stCondLst>
                                            <p:cond delay="676"/>
                                          </p:stCondLst>
                                        </p:cTn>
                                        <p:tgtEl>
                                          <p:spTgt spid="21507">
                                            <p:txEl>
                                              <p:pRg st="2" end="2"/>
                                            </p:txEl>
                                          </p:spTgt>
                                        </p:tgtEl>
                                      </p:cBhvr>
                                      <p:to x="100000" y="100000"/>
                                    </p:animScale>
                                    <p:animScale>
                                      <p:cBhvr>
                                        <p:cTn id="51" dur="26">
                                          <p:stCondLst>
                                            <p:cond delay="1312"/>
                                          </p:stCondLst>
                                        </p:cTn>
                                        <p:tgtEl>
                                          <p:spTgt spid="21507">
                                            <p:txEl>
                                              <p:pRg st="2" end="2"/>
                                            </p:txEl>
                                          </p:spTgt>
                                        </p:tgtEl>
                                      </p:cBhvr>
                                      <p:to x="100000" y="80000"/>
                                    </p:animScale>
                                    <p:animScale>
                                      <p:cBhvr>
                                        <p:cTn id="52" dur="166" decel="50000">
                                          <p:stCondLst>
                                            <p:cond delay="1338"/>
                                          </p:stCondLst>
                                        </p:cTn>
                                        <p:tgtEl>
                                          <p:spTgt spid="21507">
                                            <p:txEl>
                                              <p:pRg st="2" end="2"/>
                                            </p:txEl>
                                          </p:spTgt>
                                        </p:tgtEl>
                                      </p:cBhvr>
                                      <p:to x="100000" y="100000"/>
                                    </p:animScale>
                                    <p:animScale>
                                      <p:cBhvr>
                                        <p:cTn id="53" dur="26">
                                          <p:stCondLst>
                                            <p:cond delay="1642"/>
                                          </p:stCondLst>
                                        </p:cTn>
                                        <p:tgtEl>
                                          <p:spTgt spid="21507">
                                            <p:txEl>
                                              <p:pRg st="2" end="2"/>
                                            </p:txEl>
                                          </p:spTgt>
                                        </p:tgtEl>
                                      </p:cBhvr>
                                      <p:to x="100000" y="90000"/>
                                    </p:animScale>
                                    <p:animScale>
                                      <p:cBhvr>
                                        <p:cTn id="54" dur="166" decel="50000">
                                          <p:stCondLst>
                                            <p:cond delay="1668"/>
                                          </p:stCondLst>
                                        </p:cTn>
                                        <p:tgtEl>
                                          <p:spTgt spid="21507">
                                            <p:txEl>
                                              <p:pRg st="2" end="2"/>
                                            </p:txEl>
                                          </p:spTgt>
                                        </p:tgtEl>
                                      </p:cBhvr>
                                      <p:to x="100000" y="100000"/>
                                    </p:animScale>
                                    <p:animScale>
                                      <p:cBhvr>
                                        <p:cTn id="55" dur="26">
                                          <p:stCondLst>
                                            <p:cond delay="1808"/>
                                          </p:stCondLst>
                                        </p:cTn>
                                        <p:tgtEl>
                                          <p:spTgt spid="21507">
                                            <p:txEl>
                                              <p:pRg st="2" end="2"/>
                                            </p:txEl>
                                          </p:spTgt>
                                        </p:tgtEl>
                                      </p:cBhvr>
                                      <p:to x="100000" y="95000"/>
                                    </p:animScale>
                                    <p:animScale>
                                      <p:cBhvr>
                                        <p:cTn id="56" dur="166" decel="50000">
                                          <p:stCondLst>
                                            <p:cond delay="1834"/>
                                          </p:stCondLst>
                                        </p:cTn>
                                        <p:tgtEl>
                                          <p:spTgt spid="21507">
                                            <p:txEl>
                                              <p:pRg st="2" end="2"/>
                                            </p:txEl>
                                          </p:spTgt>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21507">
                                            <p:txEl>
                                              <p:pRg st="3" end="3"/>
                                            </p:txEl>
                                          </p:spTgt>
                                        </p:tgtEl>
                                        <p:attrNameLst>
                                          <p:attrName>style.visibility</p:attrName>
                                        </p:attrNameLst>
                                      </p:cBhvr>
                                      <p:to>
                                        <p:strVal val="visible"/>
                                      </p:to>
                                    </p:set>
                                    <p:animEffect transition="in" filter="wipe(down)">
                                      <p:cBhvr>
                                        <p:cTn id="59" dur="580">
                                          <p:stCondLst>
                                            <p:cond delay="0"/>
                                          </p:stCondLst>
                                        </p:cTn>
                                        <p:tgtEl>
                                          <p:spTgt spid="21507">
                                            <p:txEl>
                                              <p:pRg st="3" end="3"/>
                                            </p:txEl>
                                          </p:spTgt>
                                        </p:tgtEl>
                                      </p:cBhvr>
                                    </p:animEffect>
                                    <p:anim calcmode="lin" valueType="num">
                                      <p:cBhvr>
                                        <p:cTn id="60" dur="1822" tmFilter="0,0; 0.14,0.36; 0.43,0.73; 0.71,0.91; 1.0,1.0">
                                          <p:stCondLst>
                                            <p:cond delay="0"/>
                                          </p:stCondLst>
                                        </p:cTn>
                                        <p:tgtEl>
                                          <p:spTgt spid="21507">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1507">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1507">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1507">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1507">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21507">
                                            <p:txEl>
                                              <p:pRg st="3" end="3"/>
                                            </p:txEl>
                                          </p:spTgt>
                                        </p:tgtEl>
                                      </p:cBhvr>
                                      <p:to x="100000" y="60000"/>
                                    </p:animScale>
                                    <p:animScale>
                                      <p:cBhvr>
                                        <p:cTn id="66" dur="166" decel="50000">
                                          <p:stCondLst>
                                            <p:cond delay="676"/>
                                          </p:stCondLst>
                                        </p:cTn>
                                        <p:tgtEl>
                                          <p:spTgt spid="21507">
                                            <p:txEl>
                                              <p:pRg st="3" end="3"/>
                                            </p:txEl>
                                          </p:spTgt>
                                        </p:tgtEl>
                                      </p:cBhvr>
                                      <p:to x="100000" y="100000"/>
                                    </p:animScale>
                                    <p:animScale>
                                      <p:cBhvr>
                                        <p:cTn id="67" dur="26">
                                          <p:stCondLst>
                                            <p:cond delay="1312"/>
                                          </p:stCondLst>
                                        </p:cTn>
                                        <p:tgtEl>
                                          <p:spTgt spid="21507">
                                            <p:txEl>
                                              <p:pRg st="3" end="3"/>
                                            </p:txEl>
                                          </p:spTgt>
                                        </p:tgtEl>
                                      </p:cBhvr>
                                      <p:to x="100000" y="80000"/>
                                    </p:animScale>
                                    <p:animScale>
                                      <p:cBhvr>
                                        <p:cTn id="68" dur="166" decel="50000">
                                          <p:stCondLst>
                                            <p:cond delay="1338"/>
                                          </p:stCondLst>
                                        </p:cTn>
                                        <p:tgtEl>
                                          <p:spTgt spid="21507">
                                            <p:txEl>
                                              <p:pRg st="3" end="3"/>
                                            </p:txEl>
                                          </p:spTgt>
                                        </p:tgtEl>
                                      </p:cBhvr>
                                      <p:to x="100000" y="100000"/>
                                    </p:animScale>
                                    <p:animScale>
                                      <p:cBhvr>
                                        <p:cTn id="69" dur="26">
                                          <p:stCondLst>
                                            <p:cond delay="1642"/>
                                          </p:stCondLst>
                                        </p:cTn>
                                        <p:tgtEl>
                                          <p:spTgt spid="21507">
                                            <p:txEl>
                                              <p:pRg st="3" end="3"/>
                                            </p:txEl>
                                          </p:spTgt>
                                        </p:tgtEl>
                                      </p:cBhvr>
                                      <p:to x="100000" y="90000"/>
                                    </p:animScale>
                                    <p:animScale>
                                      <p:cBhvr>
                                        <p:cTn id="70" dur="166" decel="50000">
                                          <p:stCondLst>
                                            <p:cond delay="1668"/>
                                          </p:stCondLst>
                                        </p:cTn>
                                        <p:tgtEl>
                                          <p:spTgt spid="21507">
                                            <p:txEl>
                                              <p:pRg st="3" end="3"/>
                                            </p:txEl>
                                          </p:spTgt>
                                        </p:tgtEl>
                                      </p:cBhvr>
                                      <p:to x="100000" y="100000"/>
                                    </p:animScale>
                                    <p:animScale>
                                      <p:cBhvr>
                                        <p:cTn id="71" dur="26">
                                          <p:stCondLst>
                                            <p:cond delay="1808"/>
                                          </p:stCondLst>
                                        </p:cTn>
                                        <p:tgtEl>
                                          <p:spTgt spid="21507">
                                            <p:txEl>
                                              <p:pRg st="3" end="3"/>
                                            </p:txEl>
                                          </p:spTgt>
                                        </p:tgtEl>
                                      </p:cBhvr>
                                      <p:to x="100000" y="95000"/>
                                    </p:animScale>
                                    <p:animScale>
                                      <p:cBhvr>
                                        <p:cTn id="72" dur="166" decel="50000">
                                          <p:stCondLst>
                                            <p:cond delay="1834"/>
                                          </p:stCondLst>
                                        </p:cTn>
                                        <p:tgtEl>
                                          <p:spTgt spid="21507">
                                            <p:txEl>
                                              <p:pRg st="3" end="3"/>
                                            </p:txEl>
                                          </p:spTgt>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1508"/>
                                        </p:tgtEl>
                                        <p:attrNameLst>
                                          <p:attrName>style.visibility</p:attrName>
                                        </p:attrNameLst>
                                      </p:cBhvr>
                                      <p:to>
                                        <p:strVal val="visible"/>
                                      </p:to>
                                    </p:set>
                                    <p:anim calcmode="lin" valueType="num">
                                      <p:cBhvr additive="base">
                                        <p:cTn id="77" dur="500" fill="hold"/>
                                        <p:tgtEl>
                                          <p:spTgt spid="21508"/>
                                        </p:tgtEl>
                                        <p:attrNameLst>
                                          <p:attrName>ppt_x</p:attrName>
                                        </p:attrNameLst>
                                      </p:cBhvr>
                                      <p:tavLst>
                                        <p:tav tm="0">
                                          <p:val>
                                            <p:strVal val="#ppt_x"/>
                                          </p:val>
                                        </p:tav>
                                        <p:tav tm="100000">
                                          <p:val>
                                            <p:strVal val="#ppt_x"/>
                                          </p:val>
                                        </p:tav>
                                      </p:tavLst>
                                    </p:anim>
                                    <p:anim calcmode="lin" valueType="num">
                                      <p:cBhvr additive="base">
                                        <p:cTn id="78" dur="500" fill="hold"/>
                                        <p:tgtEl>
                                          <p:spTgt spid="2150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1509"/>
                                        </p:tgtEl>
                                        <p:attrNameLst>
                                          <p:attrName>style.visibility</p:attrName>
                                        </p:attrNameLst>
                                      </p:cBhvr>
                                      <p:to>
                                        <p:strVal val="visible"/>
                                      </p:to>
                                    </p:set>
                                    <p:anim calcmode="lin" valueType="num">
                                      <p:cBhvr additive="base">
                                        <p:cTn id="83" dur="500" fill="hold"/>
                                        <p:tgtEl>
                                          <p:spTgt spid="21509"/>
                                        </p:tgtEl>
                                        <p:attrNameLst>
                                          <p:attrName>ppt_x</p:attrName>
                                        </p:attrNameLst>
                                      </p:cBhvr>
                                      <p:tavLst>
                                        <p:tav tm="0">
                                          <p:val>
                                            <p:strVal val="#ppt_x"/>
                                          </p:val>
                                        </p:tav>
                                        <p:tav tm="100000">
                                          <p:val>
                                            <p:strVal val="#ppt_x"/>
                                          </p:val>
                                        </p:tav>
                                      </p:tavLst>
                                    </p:anim>
                                    <p:anim calcmode="lin" valueType="num">
                                      <p:cBhvr additive="base">
                                        <p:cTn id="84"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nodeType="clickEffect">
                                  <p:stCondLst>
                                    <p:cond delay="0"/>
                                  </p:stCondLst>
                                  <p:childTnLst>
                                    <p:set>
                                      <p:cBhvr>
                                        <p:cTn id="88" dur="1" fill="hold">
                                          <p:stCondLst>
                                            <p:cond delay="0"/>
                                          </p:stCondLst>
                                        </p:cTn>
                                        <p:tgtEl>
                                          <p:spTgt spid="21510"/>
                                        </p:tgtEl>
                                        <p:attrNameLst>
                                          <p:attrName>style.visibility</p:attrName>
                                        </p:attrNameLst>
                                      </p:cBhvr>
                                      <p:to>
                                        <p:strVal val="visible"/>
                                      </p:to>
                                    </p:set>
                                    <p:anim calcmode="lin" valueType="num">
                                      <p:cBhvr additive="base">
                                        <p:cTn id="89" dur="500" fill="hold"/>
                                        <p:tgtEl>
                                          <p:spTgt spid="21510"/>
                                        </p:tgtEl>
                                        <p:attrNameLst>
                                          <p:attrName>ppt_x</p:attrName>
                                        </p:attrNameLst>
                                      </p:cBhvr>
                                      <p:tavLst>
                                        <p:tav tm="0">
                                          <p:val>
                                            <p:strVal val="#ppt_x"/>
                                          </p:val>
                                        </p:tav>
                                        <p:tav tm="100000">
                                          <p:val>
                                            <p:strVal val="#ppt_x"/>
                                          </p:val>
                                        </p:tav>
                                      </p:tavLst>
                                    </p:anim>
                                    <p:anim calcmode="lin" valueType="num">
                                      <p:cBhvr additive="base">
                                        <p:cTn id="90"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標題 1"/>
          <p:cNvSpPr>
            <a:spLocks noGrp="1"/>
          </p:cNvSpPr>
          <p:nvPr>
            <p:ph type="title"/>
          </p:nvPr>
        </p:nvSpPr>
        <p:spPr>
          <a:xfrm>
            <a:off x="2592388" y="623888"/>
            <a:ext cx="8912225" cy="1281112"/>
          </a:xfrm>
        </p:spPr>
        <p:txBody>
          <a:bodyPr/>
          <a:lstStyle/>
          <a:p>
            <a:endParaRPr lang="zh-TW" altLang="en-US" smtClean="0"/>
          </a:p>
        </p:txBody>
      </p:sp>
      <p:sp>
        <p:nvSpPr>
          <p:cNvPr id="3" name="內容版面配置區 2"/>
          <p:cNvSpPr>
            <a:spLocks noGrp="1"/>
          </p:cNvSpPr>
          <p:nvPr>
            <p:ph idx="1"/>
          </p:nvPr>
        </p:nvSpPr>
        <p:spPr>
          <a:xfrm>
            <a:off x="2589213" y="864394"/>
            <a:ext cx="8915400" cy="3778250"/>
          </a:xfrm>
        </p:spPr>
        <p:txBody>
          <a:bodyPr/>
          <a:lstStyle/>
          <a:p>
            <a:pPr>
              <a:defRPr/>
            </a:pPr>
            <a:r>
              <a:rPr lang="en-US" altLang="zh-TW" dirty="0" smtClean="0"/>
              <a:t>2.</a:t>
            </a:r>
            <a:r>
              <a:rPr lang="zh-TW" altLang="en-US" dirty="0" smtClean="0"/>
              <a:t>膠東菜</a:t>
            </a:r>
            <a:endParaRPr lang="en-US" altLang="zh-TW" dirty="0" smtClean="0"/>
          </a:p>
          <a:p>
            <a:pPr marL="0" indent="0">
              <a:buFont typeface="Wingdings 3" panose="05040102010807070707" pitchFamily="18" charset="2"/>
              <a:buNone/>
              <a:defRPr/>
            </a:pPr>
            <a:r>
              <a:rPr lang="en-US" altLang="zh-TW" dirty="0"/>
              <a:t>	</a:t>
            </a:r>
            <a:r>
              <a:rPr lang="zh-TW" altLang="en-US" dirty="0" smtClean="0"/>
              <a:t>膠東菜已有八百餘年的歷史，現以青島和煙台地區為代表，</a:t>
            </a:r>
            <a:r>
              <a:rPr lang="zh-TW" altLang="zh-TW" dirty="0" smtClean="0"/>
              <a:t>以</a:t>
            </a:r>
            <a:r>
              <a:rPr lang="zh-TW" altLang="en-US" dirty="0" smtClean="0"/>
              <a:t>烹製</a:t>
            </a:r>
            <a:r>
              <a:rPr lang="zh-TW" altLang="zh-TW" dirty="0" smtClean="0"/>
              <a:t>各種海鮮而馳名，口味清淡鮮嫩，保持食材的原有味道，講究花色造型，刀工精細。</a:t>
            </a:r>
            <a:r>
              <a:rPr lang="zh-TW" altLang="en-US" dirty="0" smtClean="0"/>
              <a:t>代表菜有扒原殼</a:t>
            </a:r>
            <a:r>
              <a:rPr lang="zh-TW" altLang="en-US" dirty="0"/>
              <a:t>鮑魚、清蒸加吉魚、油爆</a:t>
            </a:r>
            <a:r>
              <a:rPr lang="zh-TW" altLang="en-US" dirty="0" smtClean="0"/>
              <a:t>海螺。</a:t>
            </a:r>
            <a:endParaRPr lang="en-US" altLang="zh-TW" dirty="0" smtClean="0"/>
          </a:p>
          <a:p>
            <a:pPr marL="0" indent="0">
              <a:buFont typeface="Wingdings 3" panose="05040102010807070707" pitchFamily="18" charset="2"/>
              <a:buNone/>
              <a:defRPr/>
            </a:pPr>
            <a:endParaRPr lang="zh-TW" altLang="en-US" dirty="0"/>
          </a:p>
        </p:txBody>
      </p:sp>
      <p:pic>
        <p:nvPicPr>
          <p:cNvPr id="22532"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10594"/>
            <a:ext cx="2455863"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2276572"/>
            <a:ext cx="3162300"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94763" y="2630953"/>
            <a:ext cx="3059112"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532"/>
                                        </p:tgtEl>
                                        <p:attrNameLst>
                                          <p:attrName>style.visibility</p:attrName>
                                        </p:attrNameLst>
                                      </p:cBhvr>
                                      <p:to>
                                        <p:strVal val="visible"/>
                                      </p:to>
                                    </p:set>
                                    <p:animEffect transition="in" filter="fade">
                                      <p:cBhvr>
                                        <p:cTn id="15" dur="1000"/>
                                        <p:tgtEl>
                                          <p:spTgt spid="22532"/>
                                        </p:tgtEl>
                                      </p:cBhvr>
                                    </p:animEffect>
                                    <p:anim calcmode="lin" valueType="num">
                                      <p:cBhvr>
                                        <p:cTn id="16" dur="1000" fill="hold"/>
                                        <p:tgtEl>
                                          <p:spTgt spid="22532"/>
                                        </p:tgtEl>
                                        <p:attrNameLst>
                                          <p:attrName>ppt_x</p:attrName>
                                        </p:attrNameLst>
                                      </p:cBhvr>
                                      <p:tavLst>
                                        <p:tav tm="0">
                                          <p:val>
                                            <p:strVal val="#ppt_x"/>
                                          </p:val>
                                        </p:tav>
                                        <p:tav tm="100000">
                                          <p:val>
                                            <p:strVal val="#ppt_x"/>
                                          </p:val>
                                        </p:tav>
                                      </p:tavLst>
                                    </p:anim>
                                    <p:anim calcmode="lin" valueType="num">
                                      <p:cBhvr>
                                        <p:cTn id="17"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fade">
                                      <p:cBhvr>
                                        <p:cTn id="22" dur="1000"/>
                                        <p:tgtEl>
                                          <p:spTgt spid="22533"/>
                                        </p:tgtEl>
                                      </p:cBhvr>
                                    </p:animEffect>
                                    <p:anim calcmode="lin" valueType="num">
                                      <p:cBhvr>
                                        <p:cTn id="23" dur="1000" fill="hold"/>
                                        <p:tgtEl>
                                          <p:spTgt spid="22533"/>
                                        </p:tgtEl>
                                        <p:attrNameLst>
                                          <p:attrName>ppt_x</p:attrName>
                                        </p:attrNameLst>
                                      </p:cBhvr>
                                      <p:tavLst>
                                        <p:tav tm="0">
                                          <p:val>
                                            <p:strVal val="#ppt_x"/>
                                          </p:val>
                                        </p:tav>
                                        <p:tav tm="100000">
                                          <p:val>
                                            <p:strVal val="#ppt_x"/>
                                          </p:val>
                                        </p:tav>
                                      </p:tavLst>
                                    </p:anim>
                                    <p:anim calcmode="lin" valueType="num">
                                      <p:cBhvr>
                                        <p:cTn id="24" dur="1000" fill="hold"/>
                                        <p:tgtEl>
                                          <p:spTgt spid="2253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534"/>
                                        </p:tgtEl>
                                        <p:attrNameLst>
                                          <p:attrName>style.visibility</p:attrName>
                                        </p:attrNameLst>
                                      </p:cBhvr>
                                      <p:to>
                                        <p:strVal val="visible"/>
                                      </p:to>
                                    </p:set>
                                    <p:animEffect transition="in" filter="fade">
                                      <p:cBhvr>
                                        <p:cTn id="29" dur="1000"/>
                                        <p:tgtEl>
                                          <p:spTgt spid="22534"/>
                                        </p:tgtEl>
                                      </p:cBhvr>
                                    </p:animEffect>
                                    <p:anim calcmode="lin" valueType="num">
                                      <p:cBhvr>
                                        <p:cTn id="30" dur="1000" fill="hold"/>
                                        <p:tgtEl>
                                          <p:spTgt spid="22534"/>
                                        </p:tgtEl>
                                        <p:attrNameLst>
                                          <p:attrName>ppt_x</p:attrName>
                                        </p:attrNameLst>
                                      </p:cBhvr>
                                      <p:tavLst>
                                        <p:tav tm="0">
                                          <p:val>
                                            <p:strVal val="#ppt_x"/>
                                          </p:val>
                                        </p:tav>
                                        <p:tav tm="100000">
                                          <p:val>
                                            <p:strVal val="#ppt_x"/>
                                          </p:val>
                                        </p:tav>
                                      </p:tavLst>
                                    </p:anim>
                                    <p:anim calcmode="lin" valueType="num">
                                      <p:cBhvr>
                                        <p:cTn id="31" dur="1000" fill="hold"/>
                                        <p:tgtEl>
                                          <p:spTgt spid="225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p:cNvSpPr>
            <a:spLocks noGrp="1"/>
          </p:cNvSpPr>
          <p:nvPr>
            <p:ph type="title"/>
          </p:nvPr>
        </p:nvSpPr>
        <p:spPr>
          <a:xfrm>
            <a:off x="2592388" y="623888"/>
            <a:ext cx="8912225" cy="1281112"/>
          </a:xfrm>
        </p:spPr>
        <p:txBody>
          <a:bodyPr/>
          <a:lstStyle/>
          <a:p>
            <a:endParaRPr lang="zh-TW" altLang="en-US" smtClean="0"/>
          </a:p>
        </p:txBody>
      </p:sp>
      <p:sp>
        <p:nvSpPr>
          <p:cNvPr id="3" name="內容版面配置區 2"/>
          <p:cNvSpPr>
            <a:spLocks noGrp="1"/>
          </p:cNvSpPr>
          <p:nvPr>
            <p:ph idx="1"/>
          </p:nvPr>
        </p:nvSpPr>
        <p:spPr>
          <a:xfrm>
            <a:off x="2592388" y="854869"/>
            <a:ext cx="8915400" cy="3778250"/>
          </a:xfrm>
        </p:spPr>
        <p:txBody>
          <a:bodyPr/>
          <a:lstStyle/>
          <a:p>
            <a:pPr>
              <a:defRPr/>
            </a:pPr>
            <a:r>
              <a:rPr lang="en-US" altLang="zh-TW" dirty="0" smtClean="0"/>
              <a:t>3.</a:t>
            </a:r>
            <a:r>
              <a:rPr lang="zh-TW" altLang="en-US" dirty="0" smtClean="0"/>
              <a:t>孔府菜</a:t>
            </a:r>
            <a:endParaRPr lang="en-US" altLang="zh-TW" dirty="0" smtClean="0"/>
          </a:p>
          <a:p>
            <a:pPr marL="0" indent="0">
              <a:buFont typeface="Wingdings 3" panose="05040102010807070707" pitchFamily="18" charset="2"/>
              <a:buNone/>
              <a:defRPr/>
            </a:pPr>
            <a:r>
              <a:rPr lang="en-US" altLang="zh-TW" dirty="0"/>
              <a:t>	</a:t>
            </a:r>
            <a:r>
              <a:rPr lang="zh-TW" altLang="en-US" dirty="0" smtClean="0"/>
              <a:t>孔府菜可說是魯菜的官府菜代表，也是中國歷史最悠久的官府菜，烹飪技藝和傳統名菜名點，都是代代相傳，重視用料、刀工、火侯，自成一格和風味獨特而聞名天下。著名的孔府菜如</a:t>
            </a:r>
            <a:r>
              <a:rPr lang="en-US" altLang="zh-TW" dirty="0" smtClean="0"/>
              <a:t>:</a:t>
            </a:r>
            <a:r>
              <a:rPr lang="zh-TW" altLang="en-US" dirty="0" smtClean="0"/>
              <a:t>一品鍋、神仙鴨子、菊花魚翅。</a:t>
            </a:r>
            <a:endParaRPr lang="zh-TW" altLang="en-US" dirty="0"/>
          </a:p>
        </p:txBody>
      </p:sp>
      <p:pic>
        <p:nvPicPr>
          <p:cNvPr id="23557" name="圖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5907" y="2293541"/>
            <a:ext cx="2928937" cy="195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圖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90359" y="2368946"/>
            <a:ext cx="26019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p:cNvPicPr>
            <a:picLocks noChangeAspect="1"/>
          </p:cNvPicPr>
          <p:nvPr/>
        </p:nvPicPr>
        <p:blipFill>
          <a:blip r:embed="rId4"/>
          <a:stretch>
            <a:fillRect/>
          </a:stretch>
        </p:blipFill>
        <p:spPr>
          <a:xfrm>
            <a:off x="2070309" y="2300656"/>
            <a:ext cx="2802773" cy="186851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fade">
                                      <p:cBhvr>
                                        <p:cTn id="15" dur="1000"/>
                                        <p:tgtEl>
                                          <p:spTgt spid="23557"/>
                                        </p:tgtEl>
                                      </p:cBhvr>
                                    </p:animEffect>
                                    <p:anim calcmode="lin" valueType="num">
                                      <p:cBhvr>
                                        <p:cTn id="16" dur="1000" fill="hold"/>
                                        <p:tgtEl>
                                          <p:spTgt spid="23557"/>
                                        </p:tgtEl>
                                        <p:attrNameLst>
                                          <p:attrName>ppt_x</p:attrName>
                                        </p:attrNameLst>
                                      </p:cBhvr>
                                      <p:tavLst>
                                        <p:tav tm="0">
                                          <p:val>
                                            <p:strVal val="#ppt_x"/>
                                          </p:val>
                                        </p:tav>
                                        <p:tav tm="100000">
                                          <p:val>
                                            <p:strVal val="#ppt_x"/>
                                          </p:val>
                                        </p:tav>
                                      </p:tavLst>
                                    </p:anim>
                                    <p:anim calcmode="lin" valueType="num">
                                      <p:cBhvr>
                                        <p:cTn id="17" dur="1000" fill="hold"/>
                                        <p:tgtEl>
                                          <p:spTgt spid="2355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558"/>
                                        </p:tgtEl>
                                        <p:attrNameLst>
                                          <p:attrName>style.visibility</p:attrName>
                                        </p:attrNameLst>
                                      </p:cBhvr>
                                      <p:to>
                                        <p:strVal val="visible"/>
                                      </p:to>
                                    </p:set>
                                    <p:animEffect transition="in" filter="fade">
                                      <p:cBhvr>
                                        <p:cTn id="22" dur="1000"/>
                                        <p:tgtEl>
                                          <p:spTgt spid="23558"/>
                                        </p:tgtEl>
                                      </p:cBhvr>
                                    </p:animEffect>
                                    <p:anim calcmode="lin" valueType="num">
                                      <p:cBhvr>
                                        <p:cTn id="23" dur="1000" fill="hold"/>
                                        <p:tgtEl>
                                          <p:spTgt spid="23558"/>
                                        </p:tgtEl>
                                        <p:attrNameLst>
                                          <p:attrName>ppt_x</p:attrName>
                                        </p:attrNameLst>
                                      </p:cBhvr>
                                      <p:tavLst>
                                        <p:tav tm="0">
                                          <p:val>
                                            <p:strVal val="#ppt_x"/>
                                          </p:val>
                                        </p:tav>
                                        <p:tav tm="100000">
                                          <p:val>
                                            <p:strVal val="#ppt_x"/>
                                          </p:val>
                                        </p:tav>
                                      </p:tavLst>
                                    </p:anim>
                                    <p:anim calcmode="lin" valueType="num">
                                      <p:cBhvr>
                                        <p:cTn id="24" dur="1000" fill="hold"/>
                                        <p:tgtEl>
                                          <p:spTgt spid="2355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0340" y="624110"/>
            <a:ext cx="4654359" cy="3102905"/>
          </a:xfrm>
        </p:spPr>
      </p:pic>
      <p:sp>
        <p:nvSpPr>
          <p:cNvPr id="6" name="文字方塊 5"/>
          <p:cNvSpPr txBox="1"/>
          <p:nvPr/>
        </p:nvSpPr>
        <p:spPr>
          <a:xfrm>
            <a:off x="2174488" y="3869473"/>
            <a:ext cx="8452624" cy="1200329"/>
          </a:xfrm>
          <a:prstGeom prst="rect">
            <a:avLst/>
          </a:prstGeom>
          <a:noFill/>
        </p:spPr>
        <p:txBody>
          <a:bodyPr wrap="square" rtlCol="0">
            <a:spAutoFit/>
          </a:bodyPr>
          <a:lstStyle/>
          <a:p>
            <a:r>
              <a:rPr lang="zh-TW" altLang="en-US" dirty="0" smtClean="0"/>
              <a:t>一品鍋的由來 </a:t>
            </a:r>
            <a:r>
              <a:rPr lang="en-US" altLang="zh-TW" dirty="0" smtClean="0"/>
              <a:t>:</a:t>
            </a:r>
            <a:r>
              <a:rPr lang="zh-TW" altLang="en-US" dirty="0" smtClean="0"/>
              <a:t> 此</a:t>
            </a:r>
            <a:r>
              <a:rPr lang="zh-TW" altLang="en-US" dirty="0"/>
              <a:t>菜由明代石台縣「四部尚書」畢鏘的一品誥命夫人余氏創制。 一次，皇上突然駕臨尚書府作客，席上除了山珍海味外，余夫人特意燒了一樣徽州家常菜</a:t>
            </a:r>
            <a:r>
              <a:rPr lang="en-US" altLang="zh-TW" dirty="0"/>
              <a:t>----</a:t>
            </a:r>
            <a:r>
              <a:rPr lang="zh-TW" altLang="en-US" dirty="0"/>
              <a:t>火鍋。 不料皇上吃得津津有味，讚美不絕。 後來，皇上得知美味的火鍋竟是余夫人親手所燒，便說</a:t>
            </a:r>
            <a:r>
              <a:rPr lang="zh-TW" altLang="en-US" dirty="0" smtClean="0"/>
              <a:t>原來是</a:t>
            </a:r>
            <a:r>
              <a:rPr lang="zh-TW" altLang="en-US" dirty="0"/>
              <a:t>「一品鍋」！</a:t>
            </a:r>
          </a:p>
        </p:txBody>
      </p:sp>
    </p:spTree>
    <p:extLst>
      <p:ext uri="{BB962C8B-B14F-4D97-AF65-F5344CB8AC3E}">
        <p14:creationId xmlns:p14="http://schemas.microsoft.com/office/powerpoint/2010/main" val="18257001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絲縷">
  <a:themeElements>
    <a:clrScheme name="絲縷">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絲縷">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暗香撲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Organic</Template>
  <TotalTime>3410</TotalTime>
  <Words>2683</Words>
  <Application>Microsoft Office PowerPoint</Application>
  <PresentationFormat>寬螢幕</PresentationFormat>
  <Paragraphs>114</Paragraphs>
  <Slides>27</Slides>
  <Notes>0</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27</vt:i4>
      </vt:variant>
    </vt:vector>
  </HeadingPairs>
  <TitlesOfParts>
    <vt:vector size="33" baseType="lpstr">
      <vt:lpstr>微軟正黑體</vt:lpstr>
      <vt:lpstr>新細明體</vt:lpstr>
      <vt:lpstr>Arial</vt:lpstr>
      <vt:lpstr>Century Gothic</vt:lpstr>
      <vt:lpstr>Wingdings 3</vt:lpstr>
      <vt:lpstr>絲縷</vt:lpstr>
      <vt:lpstr>中華飲食文化</vt:lpstr>
      <vt:lpstr>為什麼我要做這主題備課</vt:lpstr>
      <vt:lpstr>華人的主食</vt:lpstr>
      <vt:lpstr>主食與節慶</vt:lpstr>
      <vt:lpstr>中國各菜系簡介</vt:lpstr>
      <vt:lpstr>一、魯菜（山東菜） </vt:lpstr>
      <vt:lpstr>PowerPoint 簡報</vt:lpstr>
      <vt:lpstr>PowerPoint 簡報</vt:lpstr>
      <vt:lpstr>PowerPoint 簡報</vt:lpstr>
      <vt:lpstr>二、川菜(四川菜)</vt:lpstr>
      <vt:lpstr>PowerPoint 簡報</vt:lpstr>
      <vt:lpstr>三、粵菜(廣東菜)</vt:lpstr>
      <vt:lpstr>PowerPoint 簡報</vt:lpstr>
      <vt:lpstr>PowerPoint 簡報</vt:lpstr>
      <vt:lpstr>PowerPoint 簡報</vt:lpstr>
      <vt:lpstr>PowerPoint 簡報</vt:lpstr>
      <vt:lpstr>四、蘇菜(江蘇菜)</vt:lpstr>
      <vt:lpstr>PowerPoint 簡報</vt:lpstr>
      <vt:lpstr>PowerPoint 簡報</vt:lpstr>
      <vt:lpstr>PowerPoint 簡報</vt:lpstr>
      <vt:lpstr>PowerPoint 簡報</vt:lpstr>
      <vt:lpstr>PowerPoint 簡報</vt:lpstr>
      <vt:lpstr>台菜(台灣菜)</vt:lpstr>
      <vt:lpstr>台灣小吃</vt:lpstr>
      <vt:lpstr>PowerPoint 簡報</vt:lpstr>
      <vt:lpstr>五味的調和</vt:lpstr>
      <vt:lpstr>總結</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玩味大中華</dc:title>
  <dc:creator>steven</dc:creator>
  <cp:lastModifiedBy>steven</cp:lastModifiedBy>
  <cp:revision>227</cp:revision>
  <dcterms:created xsi:type="dcterms:W3CDTF">2015-06-02T14:21:04Z</dcterms:created>
  <dcterms:modified xsi:type="dcterms:W3CDTF">2015-06-17T16:47:19Z</dcterms:modified>
</cp:coreProperties>
</file>