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912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04CD61-EE1F-4625-8E60-8D563E791C1E}" type="datetimeFigureOut">
              <a:rPr lang="zh-TW" altLang="en-US" smtClean="0"/>
              <a:pPr/>
              <a:t>2014/9/12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9C1499-0A98-43DC-8A3D-F6D89DF752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4CD61-EE1F-4625-8E60-8D563E791C1E}" type="datetimeFigureOut">
              <a:rPr lang="zh-TW" altLang="en-US" smtClean="0"/>
              <a:pPr/>
              <a:t>2014/9/12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1499-0A98-43DC-8A3D-F6D89DF752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4CD61-EE1F-4625-8E60-8D563E791C1E}" type="datetimeFigureOut">
              <a:rPr lang="zh-TW" altLang="en-US" smtClean="0"/>
              <a:pPr/>
              <a:t>2014/9/12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1499-0A98-43DC-8A3D-F6D89DF752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4CD61-EE1F-4625-8E60-8D563E791C1E}" type="datetimeFigureOut">
              <a:rPr lang="zh-TW" altLang="en-US" smtClean="0"/>
              <a:pPr/>
              <a:t>2014/9/12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1499-0A98-43DC-8A3D-F6D89DF752D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4CD61-EE1F-4625-8E60-8D563E791C1E}" type="datetimeFigureOut">
              <a:rPr lang="zh-TW" altLang="en-US" smtClean="0"/>
              <a:pPr/>
              <a:t>2014/9/12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1499-0A98-43DC-8A3D-F6D89DF752D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4CD61-EE1F-4625-8E60-8D563E791C1E}" type="datetimeFigureOut">
              <a:rPr lang="zh-TW" altLang="en-US" smtClean="0"/>
              <a:pPr/>
              <a:t>2014/9/12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1499-0A98-43DC-8A3D-F6D89DF752D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4CD61-EE1F-4625-8E60-8D563E791C1E}" type="datetimeFigureOut">
              <a:rPr lang="zh-TW" altLang="en-US" smtClean="0"/>
              <a:pPr/>
              <a:t>2014/9/12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1499-0A98-43DC-8A3D-F6D89DF752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4CD61-EE1F-4625-8E60-8D563E791C1E}" type="datetimeFigureOut">
              <a:rPr lang="zh-TW" altLang="en-US" smtClean="0"/>
              <a:pPr/>
              <a:t>2014/9/12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1499-0A98-43DC-8A3D-F6D89DF752D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4CD61-EE1F-4625-8E60-8D563E791C1E}" type="datetimeFigureOut">
              <a:rPr lang="zh-TW" altLang="en-US" smtClean="0"/>
              <a:pPr/>
              <a:t>2014/9/12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1499-0A98-43DC-8A3D-F6D89DF752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04CD61-EE1F-4625-8E60-8D563E791C1E}" type="datetimeFigureOut">
              <a:rPr lang="zh-TW" altLang="en-US" smtClean="0"/>
              <a:pPr/>
              <a:t>2014/9/12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1499-0A98-43DC-8A3D-F6D89DF752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04CD61-EE1F-4625-8E60-8D563E791C1E}" type="datetimeFigureOut">
              <a:rPr lang="zh-TW" altLang="en-US" smtClean="0"/>
              <a:pPr/>
              <a:t>2014/9/12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9C1499-0A98-43DC-8A3D-F6D89DF752D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04CD61-EE1F-4625-8E60-8D563E791C1E}" type="datetimeFigureOut">
              <a:rPr lang="zh-TW" altLang="en-US" smtClean="0"/>
              <a:pPr/>
              <a:t>2014/9/12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9C1499-0A98-43DC-8A3D-F6D89DF752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4.bp.blogspot.com/-TwudLA0MO8Q/TXIZ2nDxqvI/AAAAAAAAIJM/djLCPU_QNnU/s1600/DSCF4952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772400" cy="4032448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>
                <a:solidFill>
                  <a:srgbClr val="FF0000"/>
                </a:solidFill>
              </a:rPr>
              <a:t>EarthBag</a:t>
            </a:r>
            <a:r>
              <a:rPr lang="en-US" altLang="zh-TW" sz="9600" dirty="0" smtClean="0">
                <a:solidFill>
                  <a:srgbClr val="FF0000"/>
                </a:solidFill>
              </a:rPr>
              <a:t/>
            </a:r>
            <a:br>
              <a:rPr lang="en-US" altLang="zh-TW" sz="9600" dirty="0" smtClean="0">
                <a:solidFill>
                  <a:srgbClr val="FF0000"/>
                </a:solidFill>
              </a:rPr>
            </a:br>
            <a:r>
              <a:rPr lang="zh-TW" altLang="zh-TW" sz="9600" dirty="0" smtClean="0">
                <a:solidFill>
                  <a:srgbClr val="FF0000"/>
                </a:solidFill>
              </a:rPr>
              <a:t>土</a:t>
            </a:r>
            <a:r>
              <a:rPr lang="zh-TW" altLang="zh-TW" sz="9600" dirty="0">
                <a:solidFill>
                  <a:srgbClr val="FF0000"/>
                </a:solidFill>
              </a:rPr>
              <a:t>袋屋</a:t>
            </a:r>
            <a:r>
              <a:rPr lang="zh-TW" altLang="zh-TW" sz="6600" dirty="0"/>
              <a:t/>
            </a:r>
            <a:br>
              <a:rPr lang="zh-TW" altLang="zh-TW" sz="6600" dirty="0"/>
            </a:br>
            <a:endParaRPr lang="zh-TW" alt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624078" lvl="0" indent="-514350" fontAlgn="base">
              <a:buFont typeface="+mj-lt"/>
              <a:buAutoNum type="arabicPeriod"/>
            </a:pPr>
            <a:r>
              <a:rPr lang="zh-TW" altLang="zh-TW" sz="3100" dirty="0" smtClean="0"/>
              <a:t>麻布袋</a:t>
            </a:r>
            <a:r>
              <a:rPr lang="en-US" altLang="zh-TW" sz="3100" dirty="0" smtClean="0"/>
              <a:t>(50X58 CM  </a:t>
            </a:r>
            <a:r>
              <a:rPr lang="zh-TW" altLang="zh-TW" sz="3100" dirty="0" smtClean="0"/>
              <a:t>新台幣</a:t>
            </a:r>
            <a:r>
              <a:rPr lang="en-US" altLang="zh-TW" sz="3100" dirty="0" smtClean="0"/>
              <a:t>3</a:t>
            </a:r>
            <a:r>
              <a:rPr lang="zh-TW" altLang="zh-TW" sz="3100" dirty="0" smtClean="0"/>
              <a:t>元</a:t>
            </a:r>
            <a:r>
              <a:rPr lang="en-US" altLang="zh-TW" sz="3100" dirty="0" smtClean="0"/>
              <a:t>)</a:t>
            </a:r>
            <a:endParaRPr lang="zh-TW" altLang="zh-TW" sz="3100" dirty="0" smtClean="0"/>
          </a:p>
          <a:p>
            <a:pPr marL="624078" indent="-514350" fontAlgn="base">
              <a:buFont typeface="+mj-lt"/>
              <a:buAutoNum type="arabicPeriod"/>
            </a:pPr>
            <a:r>
              <a:rPr lang="zh-TW" altLang="zh-TW" sz="3100" dirty="0" smtClean="0"/>
              <a:t>聚丙烯袋子</a:t>
            </a:r>
            <a:r>
              <a:rPr lang="en-US" altLang="zh-TW" sz="3100" dirty="0" smtClean="0"/>
              <a:t>(</a:t>
            </a:r>
            <a:r>
              <a:rPr lang="zh-TW" altLang="zh-TW" sz="3100" dirty="0" smtClean="0"/>
              <a:t>長</a:t>
            </a:r>
            <a:r>
              <a:rPr lang="en-US" altLang="zh-TW" sz="3100" dirty="0" smtClean="0"/>
              <a:t>82cm.</a:t>
            </a:r>
            <a:r>
              <a:rPr lang="zh-TW" altLang="zh-TW" sz="3100" dirty="0" smtClean="0"/>
              <a:t>寬</a:t>
            </a:r>
            <a:r>
              <a:rPr lang="en-US" altLang="zh-TW" sz="3100" dirty="0" smtClean="0"/>
              <a:t>45cm   </a:t>
            </a:r>
            <a:r>
              <a:rPr lang="zh-TW" altLang="zh-TW" sz="3100" dirty="0" smtClean="0"/>
              <a:t>新台幣</a:t>
            </a:r>
            <a:r>
              <a:rPr lang="en-US" altLang="zh-TW" sz="3100" dirty="0" smtClean="0"/>
              <a:t>4</a:t>
            </a:r>
            <a:r>
              <a:rPr lang="zh-TW" altLang="zh-TW" sz="3100" dirty="0" smtClean="0"/>
              <a:t>元</a:t>
            </a:r>
            <a:r>
              <a:rPr lang="en-US" altLang="zh-TW" sz="3100" dirty="0" smtClean="0"/>
              <a:t>)</a:t>
            </a:r>
            <a:endParaRPr lang="zh-TW" altLang="zh-TW" sz="3100" dirty="0" smtClean="0"/>
          </a:p>
          <a:p>
            <a:pPr marL="850392" lvl="1" indent="-457200" fontAlgn="base">
              <a:buNone/>
            </a:pPr>
            <a:r>
              <a:rPr lang="zh-TW" altLang="en-US" dirty="0" smtClean="0"/>
              <a:t>      </a:t>
            </a:r>
            <a:r>
              <a:rPr lang="zh-TW" altLang="zh-TW" dirty="0" smtClean="0"/>
              <a:t>聚丙烯袋子會更加強韌和耐久，缺點是如果將聚丙烯袋子曝露在日曬下，會因為紫外線的照射而造成損壞，袋子會變得易碎而很容易被撕裂，因此在施工的過程中，必須要讓這些聚丙烯袋子一直有遮蔭，避免陽光照射。一旦完工，就要把牆面抹上灰泥加以保護。</a:t>
            </a:r>
          </a:p>
          <a:p>
            <a:pPr marL="850392" lvl="1" indent="-457200" fontAlgn="base">
              <a:buFont typeface="Wingdings" pitchFamily="2" charset="2"/>
              <a:buChar char="l"/>
            </a:pPr>
            <a:r>
              <a:rPr lang="zh-TW" altLang="zh-TW" dirty="0" smtClean="0"/>
              <a:t>袋子的大小要能夠讓人容易使用。裝水泥的袋子容量是</a:t>
            </a:r>
            <a:r>
              <a:rPr lang="en-US" altLang="zh-TW" dirty="0" smtClean="0"/>
              <a:t>50</a:t>
            </a:r>
            <a:r>
              <a:rPr lang="zh-TW" altLang="zh-TW" dirty="0" smtClean="0"/>
              <a:t>公斤，當建築超過一定高度之後會因為太重而造成施工的困難。所以當牆愈築愈高，就要使用容量較小的袋子。水泥袋子通常在混凝土建築物施工完成後就被丟棄或是燒掉，應該可以用低廉的價格在一般的建築工地中買到很多空的水泥袋子，甚至是免費的。大部分的水泥袋可能有破洞，如果破洞很小是沒有關係的。</a:t>
            </a:r>
            <a:endParaRPr lang="en-US" altLang="zh-TW" dirty="0" smtClean="0"/>
          </a:p>
          <a:p>
            <a:pPr marL="850392" lvl="1" indent="-457200">
              <a:buFont typeface="Wingdings" pitchFamily="2" charset="2"/>
              <a:buChar char="l"/>
            </a:pPr>
            <a:r>
              <a:rPr lang="zh-TW" altLang="en-US" dirty="0" smtClean="0"/>
              <a:t>每</a:t>
            </a:r>
            <a:r>
              <a:rPr lang="zh-TW" altLang="zh-TW" dirty="0" smtClean="0"/>
              <a:t>一層中間放兩條鐵絲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600" dirty="0" smtClean="0">
                <a:solidFill>
                  <a:srgbClr val="FF0000"/>
                </a:solidFill>
                <a:latin typeface="+mj-ea"/>
              </a:rPr>
              <a:t>HOW</a:t>
            </a:r>
            <a:endParaRPr lang="zh-TW" altLang="en-US" sz="6600" dirty="0">
              <a:solidFill>
                <a:srgbClr val="FF0000"/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5257800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門窗先以木板隔出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蓋屋的基地要比周邊高，然後屋子的周圍有排水</a:t>
            </a:r>
            <a:endParaRPr lang="en-US" altLang="zh-TW" dirty="0" smtClean="0"/>
          </a:p>
          <a:p>
            <a:r>
              <a:rPr lang="zh-TW" altLang="zh-TW" dirty="0" smtClean="0"/>
              <a:t>溝，以便山坡上流下的水、或者下雨時基地本身的水，能夠透過這道排水溝排掉。屋頂也不必完全都封住，通常都用木或竹增加頂蓋的通風與採光。</a:t>
            </a:r>
            <a:endParaRPr lang="en-US" altLang="zh-TW" dirty="0" smtClean="0"/>
          </a:p>
          <a:p>
            <a:r>
              <a:rPr lang="zh-TW" altLang="zh-TW" dirty="0" smtClean="0"/>
              <a:t>天花板用木頭蓋起來</a:t>
            </a:r>
            <a:r>
              <a:rPr lang="en-US" altLang="zh-TW" dirty="0" smtClean="0"/>
              <a:t>OR</a:t>
            </a:r>
            <a:r>
              <a:rPr lang="zh-TW" altLang="zh-TW" dirty="0" smtClean="0"/>
              <a:t>繼續用土袋疊上去</a:t>
            </a:r>
            <a:r>
              <a:rPr lang="en-US" altLang="zh-TW" dirty="0" smtClean="0"/>
              <a:t>	</a:t>
            </a:r>
            <a:endParaRPr lang="zh-TW" altLang="zh-TW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600" dirty="0" smtClean="0">
                <a:solidFill>
                  <a:srgbClr val="FF0000"/>
                </a:solidFill>
                <a:latin typeface="+mj-ea"/>
              </a:rPr>
              <a:t>HOW</a:t>
            </a:r>
            <a:endParaRPr lang="zh-TW" altLang="en-US" sz="66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4" name="圖片 3" descr="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8640"/>
            <a:ext cx="3275856" cy="3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8000" dirty="0" smtClean="0">
                <a:solidFill>
                  <a:srgbClr val="FF0000"/>
                </a:solidFill>
              </a:rPr>
              <a:t>各式各樣的土袋屋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pic>
        <p:nvPicPr>
          <p:cNvPr id="5" name="圖片 4" descr="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6440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449999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圖片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464400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圖片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93096"/>
            <a:ext cx="464400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8000" dirty="0" smtClean="0">
                <a:solidFill>
                  <a:srgbClr val="FF0000"/>
                </a:solidFill>
              </a:rPr>
              <a:t>各式各樣的土袋屋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pic>
        <p:nvPicPr>
          <p:cNvPr id="5" name="圖片 4" descr="圖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7160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圖片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4279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005064"/>
            <a:ext cx="4716015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05064"/>
            <a:ext cx="442798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2014-08-11-15-25-38_de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1"/>
            <a:ext cx="4572000" cy="3044909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台灣有沒有土袋屋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9" name="圖片 8" descr="2014-08-11-15-25-31_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36712"/>
            <a:ext cx="4572000" cy="2952327"/>
          </a:xfrm>
          <a:prstGeom prst="rect">
            <a:avLst/>
          </a:prstGeom>
        </p:spPr>
      </p:pic>
      <p:pic>
        <p:nvPicPr>
          <p:cNvPr id="10" name="圖片 9" descr="2014-08-11-15-25-05_de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9040"/>
            <a:ext cx="4572000" cy="3068960"/>
          </a:xfrm>
          <a:prstGeom prst="rect">
            <a:avLst/>
          </a:prstGeom>
        </p:spPr>
      </p:pic>
      <p:pic>
        <p:nvPicPr>
          <p:cNvPr id="11" name="圖片 10" descr="2014-08-11-15-24-59_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89040"/>
            <a:ext cx="4571999" cy="3068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把裝滿塵土的袋子堆疊起來建造永久性居所的想法，是由建築師</a:t>
            </a:r>
            <a:r>
              <a:rPr lang="en-US" altLang="zh-TW" dirty="0" err="1" smtClean="0"/>
              <a:t>NaderKhalili</a:t>
            </a:r>
            <a:r>
              <a:rPr lang="zh-TW" altLang="en-US" dirty="0" smtClean="0"/>
              <a:t>在</a:t>
            </a:r>
            <a:r>
              <a:rPr lang="en-US" altLang="zh-TW" dirty="0" smtClean="0"/>
              <a:t>80</a:t>
            </a:r>
            <a:r>
              <a:rPr lang="zh-TW" altLang="en-US" dirty="0" smtClean="0"/>
              <a:t>年代首次提出來的。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順帶一提，原本土袋建築並非作為一個廉價而永續的建築方式，而是為了在月球上居住而設計的！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土袋屋的由來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257800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為什麼要建造土袋屋</a:t>
            </a:r>
            <a:r>
              <a:rPr lang="en-US" altLang="zh-TW" dirty="0" smtClean="0"/>
              <a:t>?</a:t>
            </a:r>
            <a:endParaRPr lang="zh-TW" altLang="zh-TW" dirty="0" smtClean="0"/>
          </a:p>
          <a:p>
            <a:pPr marL="566928" indent="-457200">
              <a:buFont typeface="+mj-lt"/>
              <a:buAutoNum type="arabicPeriod"/>
            </a:pPr>
            <a:r>
              <a:rPr lang="zh-TW" altLang="zh-TW" sz="2400" dirty="0" smtClean="0"/>
              <a:t>環保 就地取材</a:t>
            </a:r>
            <a:r>
              <a:rPr lang="en-US" altLang="zh-TW" sz="2400" dirty="0" smtClean="0"/>
              <a:t>:</a:t>
            </a:r>
            <a:r>
              <a:rPr lang="zh-TW" altLang="zh-TW" sz="2400" dirty="0" smtClean="0"/>
              <a:t>土袋建築結合了廢棄再利用的資材</a:t>
            </a:r>
            <a:r>
              <a:rPr lang="en-US" altLang="zh-TW" sz="2400" dirty="0" smtClean="0"/>
              <a:t>(</a:t>
            </a:r>
            <a:r>
              <a:rPr lang="zh-TW" altLang="zh-TW" sz="2400" dirty="0" smtClean="0"/>
              <a:t>袋子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以及就地取得的資材</a:t>
            </a:r>
            <a:r>
              <a:rPr lang="en-US" altLang="zh-TW" sz="2400" dirty="0" smtClean="0"/>
              <a:t>(</a:t>
            </a:r>
            <a:r>
              <a:rPr lang="zh-TW" altLang="zh-TW" sz="2400" dirty="0" smtClean="0"/>
              <a:t>土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，因此能將碳足跡大幅降低，資源的運送也變得很少。</a:t>
            </a:r>
          </a:p>
          <a:p>
            <a:pPr marL="850392" lvl="1" indent="-457200" fontAlgn="base">
              <a:buFont typeface="Wingdings" pitchFamily="2" charset="2"/>
              <a:buChar char="Ø"/>
            </a:pPr>
            <a:r>
              <a:rPr lang="zh-TW" altLang="zh-TW" sz="2000" dirty="0" smtClean="0"/>
              <a:t>碳足跡</a:t>
            </a:r>
            <a:r>
              <a:rPr lang="en-US" altLang="zh-TW" sz="2000" dirty="0" smtClean="0"/>
              <a:t>:</a:t>
            </a:r>
            <a:r>
              <a:rPr lang="zh-TW" altLang="zh-TW" sz="2000" dirty="0" smtClean="0"/>
              <a:t>指每個人、家庭或每家公司日常釋放的溫室氣體數量（以二氧化碳即</a:t>
            </a:r>
            <a:r>
              <a:rPr lang="en-US" altLang="zh-TW" sz="2000" dirty="0" smtClean="0"/>
              <a:t>CO</a:t>
            </a:r>
            <a:r>
              <a:rPr lang="en-US" altLang="zh-TW" sz="2000" baseline="-25000" dirty="0" smtClean="0"/>
              <a:t>2</a:t>
            </a:r>
            <a:r>
              <a:rPr lang="zh-TW" altLang="zh-TW" sz="2000" dirty="0" smtClean="0"/>
              <a:t>的影響為單位），用以衡量人類活動對環境的影響。</a:t>
            </a:r>
          </a:p>
          <a:p>
            <a:pPr marL="566928" indent="-457200" fontAlgn="base">
              <a:buFont typeface="+mj-lt"/>
              <a:buAutoNum type="arabicPeriod"/>
            </a:pPr>
            <a:r>
              <a:rPr lang="zh-TW" altLang="zh-TW" sz="2400" dirty="0" smtClean="0"/>
              <a:t>將高耗能資材</a:t>
            </a:r>
            <a:r>
              <a:rPr lang="en-US" altLang="zh-TW" sz="2400" dirty="0" smtClean="0"/>
              <a:t>(</a:t>
            </a:r>
            <a:r>
              <a:rPr lang="zh-TW" altLang="zh-TW" sz="2400" dirty="0" smtClean="0"/>
              <a:t>如水泥、鋼鐵等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使用量大幅降低。因此適度的使用這類資材是可以的。</a:t>
            </a:r>
            <a:endParaRPr lang="en-US" altLang="zh-TW" sz="2400" dirty="0" smtClean="0"/>
          </a:p>
          <a:p>
            <a:pPr marL="566928" indent="-457200" fontAlgn="base">
              <a:buFont typeface="+mj-lt"/>
              <a:buAutoNum type="arabicPeriod"/>
            </a:pPr>
            <a:r>
              <a:rPr lang="zh-TW" altLang="zh-TW" sz="2400" dirty="0" smtClean="0"/>
              <a:t>簡單</a:t>
            </a:r>
            <a:r>
              <a:rPr lang="en-US" altLang="zh-TW" sz="2400" dirty="0" smtClean="0"/>
              <a:t>:</a:t>
            </a:r>
            <a:r>
              <a:rPr lang="zh-TW" altLang="zh-TW" sz="2400" dirty="0" smtClean="0"/>
              <a:t>因為土袋建築不需要特殊的建築知識。只要有一般的常識即</a:t>
            </a:r>
            <a:r>
              <a:rPr lang="zh-TW" altLang="en-US" sz="2400" dirty="0" smtClean="0"/>
              <a:t>可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pPr marL="566928" indent="-457200" fontAlgn="base">
              <a:buFont typeface="+mj-lt"/>
              <a:buAutoNum type="arabicPeriod"/>
            </a:pPr>
            <a:r>
              <a:rPr lang="zh-TW" altLang="zh-TW" sz="2400" dirty="0" smtClean="0"/>
              <a:t>成本低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土不需要錢</a:t>
            </a:r>
            <a:r>
              <a:rPr lang="en-US" altLang="zh-TW" sz="2400" dirty="0" smtClean="0"/>
              <a:t>;</a:t>
            </a:r>
            <a:r>
              <a:rPr lang="zh-TW" altLang="en-US" sz="2400" dirty="0" smtClean="0"/>
              <a:t>袋子可以在工地以便宜的價格或免費拿到</a:t>
            </a:r>
            <a:endParaRPr lang="zh-TW" altLang="zh-TW" sz="2400" dirty="0" smtClean="0"/>
          </a:p>
          <a:p>
            <a:pPr fontAlgn="base"/>
            <a:endParaRPr lang="zh-TW" altLang="zh-TW" sz="2400" dirty="0" smtClean="0"/>
          </a:p>
          <a:p>
            <a:pPr fontAlgn="base"/>
            <a:endParaRPr lang="zh-TW" altLang="zh-TW" sz="2400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439248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dirty="0" smtClean="0"/>
              <a:t/>
            </a:r>
            <a:br>
              <a:rPr lang="zh-TW" altLang="zh-TW" dirty="0" smtClean="0"/>
            </a:br>
            <a:r>
              <a:rPr lang="en-US" altLang="zh-TW" sz="7300" dirty="0" smtClean="0">
                <a:solidFill>
                  <a:srgbClr val="FF0000"/>
                </a:solidFill>
                <a:latin typeface="+mj-ea"/>
              </a:rPr>
              <a:t>WHY</a:t>
            </a:r>
            <a:endParaRPr lang="zh-TW" altLang="en-US" sz="73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367586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fontAlgn="base"/>
            <a:r>
              <a:rPr lang="zh-TW" altLang="zh-TW" dirty="0" smtClean="0">
                <a:solidFill>
                  <a:srgbClr val="000099"/>
                </a:solidFill>
              </a:rPr>
              <a:t>什麼是土袋建築方法</a:t>
            </a:r>
            <a:r>
              <a:rPr lang="en-US" altLang="zh-TW" dirty="0" smtClean="0">
                <a:solidFill>
                  <a:srgbClr val="000099"/>
                </a:solidFill>
              </a:rPr>
              <a:t>?</a:t>
            </a:r>
          </a:p>
          <a:p>
            <a:pPr fontAlgn="base"/>
            <a:endParaRPr lang="en-US" altLang="zh-TW" dirty="0" smtClean="0">
              <a:solidFill>
                <a:srgbClr val="000099"/>
              </a:solidFill>
            </a:endParaRPr>
          </a:p>
          <a:p>
            <a:pPr fontAlgn="base"/>
            <a:r>
              <a:rPr lang="zh-TW" altLang="zh-TW" dirty="0" smtClean="0">
                <a:solidFill>
                  <a:srgbClr val="000099"/>
                </a:solidFill>
              </a:rPr>
              <a:t>土袋建築是一種</a:t>
            </a:r>
            <a:r>
              <a:rPr lang="en-US" altLang="zh-TW" dirty="0" smtClean="0">
                <a:solidFill>
                  <a:srgbClr val="000099"/>
                </a:solidFill>
              </a:rPr>
              <a:t>“</a:t>
            </a:r>
            <a:r>
              <a:rPr lang="zh-TW" altLang="zh-TW" dirty="0" smtClean="0">
                <a:solidFill>
                  <a:srgbClr val="000099"/>
                </a:solidFill>
              </a:rPr>
              <a:t>彈性形式夯土</a:t>
            </a:r>
            <a:r>
              <a:rPr lang="en-US" altLang="zh-TW" dirty="0" smtClean="0">
                <a:solidFill>
                  <a:srgbClr val="000099"/>
                </a:solidFill>
              </a:rPr>
              <a:t>” (flexible-form-rammed-earth) </a:t>
            </a:r>
            <a:r>
              <a:rPr lang="zh-TW" altLang="zh-TW" dirty="0" smtClean="0">
                <a:solidFill>
                  <a:srgbClr val="000099"/>
                </a:solidFill>
              </a:rPr>
              <a:t>的方法，將適當比例混合的泥土裝進麻布或是聚丙烯袋子中，封口並且像砌磚那樣層層交錯堆棧起來，再利用鐵刺網線放置在層與層之間作為黏合的</a:t>
            </a:r>
            <a:r>
              <a:rPr lang="en-US" altLang="zh-TW" dirty="0" smtClean="0">
                <a:solidFill>
                  <a:srgbClr val="000099"/>
                </a:solidFill>
              </a:rPr>
              <a:t>“</a:t>
            </a:r>
            <a:r>
              <a:rPr lang="zh-TW" altLang="zh-TW" dirty="0" smtClean="0">
                <a:solidFill>
                  <a:srgbClr val="000099"/>
                </a:solidFill>
              </a:rPr>
              <a:t>沙漿</a:t>
            </a:r>
            <a:r>
              <a:rPr lang="en-US" altLang="zh-TW" dirty="0" smtClean="0">
                <a:solidFill>
                  <a:srgbClr val="000099"/>
                </a:solidFill>
              </a:rPr>
              <a:t>”</a:t>
            </a:r>
            <a:r>
              <a:rPr lang="zh-TW" altLang="zh-TW" dirty="0" smtClean="0">
                <a:solidFill>
                  <a:srgbClr val="000099"/>
                </a:solidFill>
              </a:rPr>
              <a:t>，然後加以夯實使之互相結合。</a:t>
            </a:r>
          </a:p>
          <a:p>
            <a:pPr fontAlgn="base"/>
            <a:endParaRPr lang="en-US" altLang="zh-TW" dirty="0" smtClean="0">
              <a:solidFill>
                <a:srgbClr val="000099"/>
              </a:solidFill>
            </a:endParaRPr>
          </a:p>
          <a:p>
            <a:pPr fontAlgn="base"/>
            <a:endParaRPr lang="zh-TW" altLang="zh-TW" dirty="0">
              <a:solidFill>
                <a:srgbClr val="000099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sz="7300" dirty="0" smtClean="0">
                <a:solidFill>
                  <a:srgbClr val="FF0000"/>
                </a:solidFill>
                <a:latin typeface="+mj-ea"/>
              </a:rPr>
              <a:t>WHAT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883775"/>
          </a:xfrm>
        </p:spPr>
        <p:txBody>
          <a:bodyPr/>
          <a:lstStyle/>
          <a:p>
            <a:r>
              <a:rPr lang="zh-TW" altLang="zh-TW" dirty="0" smtClean="0"/>
              <a:t>甚麼時候要蓋</a:t>
            </a:r>
            <a:r>
              <a:rPr lang="zh-TW" altLang="zh-TW" dirty="0" smtClean="0"/>
              <a:t>土</a:t>
            </a:r>
            <a:r>
              <a:rPr lang="zh-TW" altLang="en-US" dirty="0" smtClean="0"/>
              <a:t>袋</a:t>
            </a:r>
            <a:r>
              <a:rPr lang="zh-TW" altLang="zh-TW" dirty="0" smtClean="0"/>
              <a:t>屋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zh-TW" sz="2800" dirty="0" smtClean="0"/>
              <a:t>當你沒有錢租或買房子時</a:t>
            </a:r>
          </a:p>
          <a:p>
            <a:pPr lvl="1"/>
            <a:r>
              <a:rPr lang="zh-TW" altLang="zh-TW" sz="2800" dirty="0" smtClean="0"/>
              <a:t>當天災發生時</a:t>
            </a:r>
          </a:p>
          <a:p>
            <a:pPr lvl="1"/>
            <a:r>
              <a:rPr lang="zh-TW" altLang="zh-TW" sz="2800" dirty="0" smtClean="0"/>
              <a:t>當發生戰爭妳家被轟掉</a:t>
            </a:r>
          </a:p>
          <a:p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sz="7300" dirty="0" smtClean="0">
                <a:solidFill>
                  <a:srgbClr val="FF0000"/>
                </a:solidFill>
                <a:latin typeface="+mj-ea"/>
              </a:rPr>
              <a:t>WHEN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誰可以蓋土</a:t>
            </a:r>
            <a:r>
              <a:rPr lang="zh-TW" altLang="en-US" dirty="0" smtClean="0"/>
              <a:t>袋</a:t>
            </a:r>
            <a:r>
              <a:rPr lang="zh-TW" altLang="zh-TW" dirty="0" smtClean="0"/>
              <a:t>屋</a:t>
            </a:r>
            <a:r>
              <a:rPr lang="en-US" altLang="zh-TW" dirty="0" smtClean="0"/>
              <a:t>?</a:t>
            </a:r>
            <a:endParaRPr lang="zh-TW" altLang="zh-TW" dirty="0" smtClean="0"/>
          </a:p>
          <a:p>
            <a:pPr lvl="1"/>
            <a:r>
              <a:rPr lang="zh-TW" altLang="zh-TW" dirty="0" smtClean="0"/>
              <a:t>任何人都可以蓋土</a:t>
            </a:r>
            <a:r>
              <a:rPr lang="zh-TW" altLang="en-US" dirty="0" smtClean="0"/>
              <a:t>袋</a:t>
            </a:r>
            <a:r>
              <a:rPr lang="zh-TW" altLang="zh-TW" dirty="0" smtClean="0"/>
              <a:t>屋，只需要基本</a:t>
            </a:r>
            <a:r>
              <a:rPr lang="zh-TW" altLang="en-US" dirty="0" smtClean="0"/>
              <a:t>知識跟</a:t>
            </a:r>
            <a:r>
              <a:rPr lang="zh-TW" altLang="zh-TW" dirty="0" smtClean="0"/>
              <a:t>有足夠的力氣和體力。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sz="7300" dirty="0" smtClean="0">
                <a:solidFill>
                  <a:srgbClr val="FF0000"/>
                </a:solidFill>
                <a:latin typeface="+mj-ea"/>
              </a:rPr>
              <a:t>WHO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/>
          <a:lstStyle/>
          <a:p>
            <a:r>
              <a:rPr lang="zh-TW" altLang="zh-TW" dirty="0" smtClean="0"/>
              <a:t>怎麼</a:t>
            </a:r>
            <a:r>
              <a:rPr lang="zh-TW" altLang="zh-TW" smtClean="0"/>
              <a:t>蓋</a:t>
            </a:r>
            <a:r>
              <a:rPr lang="zh-TW" altLang="zh-TW" smtClean="0"/>
              <a:t>土</a:t>
            </a:r>
            <a:r>
              <a:rPr lang="zh-TW" altLang="en-US" smtClean="0"/>
              <a:t>袋</a:t>
            </a:r>
            <a:r>
              <a:rPr lang="zh-TW" altLang="zh-TW" smtClean="0"/>
              <a:t>屋</a:t>
            </a:r>
            <a:r>
              <a:rPr lang="en-US" altLang="zh-TW" dirty="0" smtClean="0"/>
              <a:t>?	</a:t>
            </a:r>
            <a:endParaRPr lang="zh-TW" altLang="zh-TW" dirty="0" smtClean="0"/>
          </a:p>
          <a:p>
            <a:pPr lvl="1"/>
            <a:r>
              <a:rPr lang="zh-TW" altLang="zh-TW" sz="3600" dirty="0" smtClean="0"/>
              <a:t>第</a:t>
            </a:r>
            <a:r>
              <a:rPr lang="en-US" altLang="zh-TW" sz="3600" dirty="0" smtClean="0"/>
              <a:t>1</a:t>
            </a:r>
            <a:r>
              <a:rPr lang="zh-TW" altLang="zh-TW" sz="3600" dirty="0" smtClean="0"/>
              <a:t>步</a:t>
            </a:r>
          </a:p>
          <a:p>
            <a:pPr lvl="2" fontAlgn="base"/>
            <a:r>
              <a:rPr lang="zh-TW" altLang="zh-TW" sz="2400" dirty="0" smtClean="0"/>
              <a:t>整地</a:t>
            </a:r>
            <a:r>
              <a:rPr lang="en-US" altLang="zh-TW" sz="2400" dirty="0" smtClean="0"/>
              <a:t>:</a:t>
            </a:r>
            <a:r>
              <a:rPr lang="zh-TW" altLang="zh-TW" sz="2400" dirty="0" smtClean="0"/>
              <a:t>要先把地都整平，否則你蓋出來的將會是歪歪斜斜的房子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sz="7300" dirty="0" smtClean="0">
                <a:solidFill>
                  <a:srgbClr val="FF0000"/>
                </a:solidFill>
                <a:latin typeface="+mj-ea"/>
              </a:rPr>
              <a:t>HOW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zh-TW" altLang="zh-TW" sz="3600" dirty="0" smtClean="0"/>
              <a:t>第</a:t>
            </a:r>
            <a:r>
              <a:rPr lang="en-US" altLang="zh-TW" sz="3600" dirty="0" smtClean="0"/>
              <a:t>2</a:t>
            </a:r>
            <a:r>
              <a:rPr lang="zh-TW" altLang="zh-TW" sz="3600" dirty="0" smtClean="0"/>
              <a:t>步</a:t>
            </a:r>
          </a:p>
          <a:p>
            <a:endParaRPr lang="en-US" altLang="zh-TW" dirty="0" smtClean="0"/>
          </a:p>
          <a:p>
            <a:pPr lvl="1"/>
            <a:r>
              <a:rPr lang="zh-TW" altLang="zh-TW" sz="3200" dirty="0" smtClean="0"/>
              <a:t>地基</a:t>
            </a:r>
            <a:r>
              <a:rPr lang="en-US" altLang="zh-TW" sz="3200" dirty="0" smtClean="0"/>
              <a:t>: </a:t>
            </a:r>
            <a:endParaRPr lang="zh-TW" altLang="zh-TW" sz="3200" dirty="0" smtClean="0"/>
          </a:p>
          <a:p>
            <a:pPr marL="1088136" lvl="2" indent="-457200">
              <a:buFont typeface="+mj-lt"/>
              <a:buAutoNum type="arabicParenR"/>
            </a:pPr>
            <a:r>
              <a:rPr lang="zh-TW" altLang="zh-TW" sz="2800" dirty="0" smtClean="0"/>
              <a:t>強度</a:t>
            </a:r>
            <a:r>
              <a:rPr lang="en-US" altLang="zh-TW" sz="2800" dirty="0" smtClean="0"/>
              <a:t>——</a:t>
            </a:r>
            <a:r>
              <a:rPr lang="zh-TW" altLang="zh-TW" sz="2800" dirty="0" smtClean="0"/>
              <a:t>地基要具有足夠的承載力；</a:t>
            </a:r>
          </a:p>
          <a:p>
            <a:pPr marL="1088136" lvl="2" indent="-457200">
              <a:buFont typeface="+mj-lt"/>
              <a:buAutoNum type="arabicParenR"/>
            </a:pPr>
            <a:r>
              <a:rPr lang="zh-TW" altLang="zh-TW" sz="2800" dirty="0" smtClean="0"/>
              <a:t>變形</a:t>
            </a:r>
            <a:r>
              <a:rPr lang="en-US" altLang="zh-TW" sz="2800" dirty="0" smtClean="0"/>
              <a:t>——</a:t>
            </a:r>
            <a:r>
              <a:rPr lang="zh-TW" altLang="zh-TW" sz="2800" dirty="0" smtClean="0"/>
              <a:t>地基的沉降量需控制在一定範圍內，其次不同部位的地基沉降差不能太大，否則建築物上部會產生開裂變形；</a:t>
            </a:r>
          </a:p>
          <a:p>
            <a:pPr marL="1088136" lvl="2" indent="-457200">
              <a:buFont typeface="+mj-lt"/>
              <a:buAutoNum type="arabicParenR"/>
            </a:pPr>
            <a:r>
              <a:rPr lang="zh-TW" altLang="zh-TW" sz="2800" dirty="0" smtClean="0"/>
              <a:t>穩定</a:t>
            </a:r>
            <a:r>
              <a:rPr lang="en-US" altLang="zh-TW" sz="2800" dirty="0" smtClean="0"/>
              <a:t>——</a:t>
            </a:r>
            <a:r>
              <a:rPr lang="zh-TW" altLang="zh-TW" sz="2800" dirty="0" smtClean="0"/>
              <a:t>地基要有防止產生傾覆、失穩方面的能力。</a:t>
            </a:r>
          </a:p>
          <a:p>
            <a:pPr marL="624078" indent="-514350">
              <a:buFont typeface="+mj-lt"/>
              <a:buAutoNum type="arabicParenR"/>
            </a:pP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600" dirty="0" smtClean="0">
                <a:solidFill>
                  <a:srgbClr val="FF0000"/>
                </a:solidFill>
                <a:latin typeface="+mj-ea"/>
              </a:rPr>
              <a:t>HOW</a:t>
            </a:r>
            <a:endParaRPr lang="zh-TW" altLang="en-US" sz="66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4" name="BLOGGER_PHOTO_ID_5580551314253916914" descr="http://4.bp.blogspot.com/-TwudLA0MO8Q/TXIZ2nDxqvI/AAAAAAAAIJM/djLCPU_QNnU/s400/DSCF495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313184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4000" dirty="0" smtClean="0"/>
              <a:t>第</a:t>
            </a:r>
            <a:r>
              <a:rPr lang="en-US" altLang="zh-TW" sz="4000" dirty="0" smtClean="0"/>
              <a:t>3</a:t>
            </a:r>
            <a:r>
              <a:rPr lang="zh-TW" altLang="zh-TW" sz="4000" dirty="0" smtClean="0"/>
              <a:t>步</a:t>
            </a:r>
            <a:endParaRPr lang="zh-TW" altLang="en-US" sz="4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6600" dirty="0" smtClean="0">
                <a:solidFill>
                  <a:srgbClr val="FF0000"/>
                </a:solidFill>
                <a:latin typeface="+mj-ea"/>
              </a:rPr>
              <a:t>HOW</a:t>
            </a:r>
            <a:endParaRPr lang="zh-TW" altLang="en-US" sz="66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4" name="圖片 3" descr="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1609</TotalTime>
  <Words>741</Words>
  <Application>Microsoft Office PowerPoint</Application>
  <PresentationFormat>如螢幕大小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匯合</vt:lpstr>
      <vt:lpstr>EarthBag 土袋屋 </vt:lpstr>
      <vt:lpstr>土袋屋的由來</vt:lpstr>
      <vt:lpstr> WHY</vt:lpstr>
      <vt:lpstr>WHAT </vt:lpstr>
      <vt:lpstr>WHEN </vt:lpstr>
      <vt:lpstr>WHO </vt:lpstr>
      <vt:lpstr>HOW </vt:lpstr>
      <vt:lpstr>HOW</vt:lpstr>
      <vt:lpstr>HOW</vt:lpstr>
      <vt:lpstr>HOW</vt:lpstr>
      <vt:lpstr>HOW</vt:lpstr>
      <vt:lpstr>各式各樣的土袋屋 </vt:lpstr>
      <vt:lpstr>各式各樣的土袋屋 </vt:lpstr>
      <vt:lpstr>台灣有沒有土袋屋?</vt:lpstr>
    </vt:vector>
  </TitlesOfParts>
  <Company>JC-TEAM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EarthBag土袋屋 </dc:title>
  <dc:creator>JCT-MEM</dc:creator>
  <cp:lastModifiedBy>asus</cp:lastModifiedBy>
  <cp:revision>27</cp:revision>
  <dcterms:created xsi:type="dcterms:W3CDTF">2014-08-02T15:53:45Z</dcterms:created>
  <dcterms:modified xsi:type="dcterms:W3CDTF">2014-09-12T01:12:00Z</dcterms:modified>
</cp:coreProperties>
</file>