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</p:sldMasterIdLst>
  <p:notesMasterIdLst>
    <p:notesMasterId r:id="rId30"/>
  </p:notesMasterIdLst>
  <p:sldIdLst>
    <p:sldId id="256" r:id="rId4"/>
    <p:sldId id="269" r:id="rId5"/>
    <p:sldId id="270" r:id="rId6"/>
    <p:sldId id="273" r:id="rId7"/>
    <p:sldId id="271" r:id="rId8"/>
    <p:sldId id="278" r:id="rId9"/>
    <p:sldId id="272" r:id="rId10"/>
    <p:sldId id="281" r:id="rId11"/>
    <p:sldId id="282" r:id="rId12"/>
    <p:sldId id="274" r:id="rId13"/>
    <p:sldId id="283" r:id="rId14"/>
    <p:sldId id="284" r:id="rId15"/>
    <p:sldId id="277" r:id="rId16"/>
    <p:sldId id="257" r:id="rId17"/>
    <p:sldId id="258" r:id="rId18"/>
    <p:sldId id="259" r:id="rId19"/>
    <p:sldId id="262" r:id="rId20"/>
    <p:sldId id="264" r:id="rId21"/>
    <p:sldId id="265" r:id="rId22"/>
    <p:sldId id="260" r:id="rId23"/>
    <p:sldId id="261" r:id="rId24"/>
    <p:sldId id="280" r:id="rId25"/>
    <p:sldId id="263" r:id="rId26"/>
    <p:sldId id="266" r:id="rId27"/>
    <p:sldId id="268" r:id="rId28"/>
    <p:sldId id="267" r:id="rId2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86151" autoAdjust="0"/>
  </p:normalViewPr>
  <p:slideViewPr>
    <p:cSldViewPr>
      <p:cViewPr varScale="1">
        <p:scale>
          <a:sx n="45" d="100"/>
          <a:sy n="45" d="100"/>
        </p:scale>
        <p:origin x="-21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14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EA3BB69-0DF3-465A-ABEA-ED8727524928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D2B8C97-EAD0-4692-AEC4-11431DD1EF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53383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9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90ADC-6F39-4088-8B9F-465212025C7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78646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30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94F0CD-8EA6-43C0-A6D9-DFE3CB96966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9174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後來，美國原住民開始飼養這種貓。由於北美洲氣候惡劣，為了在陰寒、雨天等環境求生，此貓便具有厚胸、粗頸、結實的半短身型體型，且體毛稍硬，形成稠密厚皮。除了狩獵用途外，也可當作玩賞貓。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50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4BF506-4FA2-4E8F-93D6-01074C41D06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1088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同種的生物通常特徵相近，且可以在自然的情況下繁殖，並產生具有生殖能力的後代。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22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9FC040-DD80-414F-ABFC-6DD921FA3B3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326880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zh-TW" dirty="0" smtClean="0"/>
              <a:t>https</a:t>
            </a:r>
            <a:r>
              <a:rPr lang="zh-TW" altLang="en-US" dirty="0" smtClean="0"/>
              <a:t>：</a:t>
            </a:r>
            <a:r>
              <a:rPr lang="en-US" altLang="zh-TW" dirty="0" smtClean="0"/>
              <a:t>//</a:t>
            </a:r>
            <a:r>
              <a:rPr lang="en-US" altLang="zh-TW" dirty="0" smtClean="0"/>
              <a:t>www.youtube.com/watch?v=V5Owv0rEAGc </a:t>
            </a:r>
            <a:r>
              <a:rPr lang="en-US" altLang="zh-TW" dirty="0" smtClean="0"/>
              <a:t>(1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 46)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https</a:t>
            </a:r>
            <a:r>
              <a:rPr lang="zh-TW" altLang="en-US" dirty="0" smtClean="0"/>
              <a:t>：</a:t>
            </a:r>
            <a:r>
              <a:rPr lang="en-US" altLang="zh-TW" dirty="0" smtClean="0"/>
              <a:t>//</a:t>
            </a:r>
            <a:r>
              <a:rPr lang="en-US" altLang="zh-TW" dirty="0" smtClean="0"/>
              <a:t>www.youtube.com/watch?v=wH3bBuMZxPM </a:t>
            </a:r>
            <a:r>
              <a:rPr lang="en-US" altLang="zh-TW" dirty="0" smtClean="0"/>
              <a:t>( 0-8mns) 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https</a:t>
            </a:r>
            <a:r>
              <a:rPr lang="zh-TW" altLang="en-US" dirty="0" smtClean="0"/>
              <a:t>：</a:t>
            </a:r>
            <a:r>
              <a:rPr lang="en-US" altLang="zh-TW" dirty="0" smtClean="0"/>
              <a:t>//</a:t>
            </a:r>
            <a:r>
              <a:rPr lang="en-US" altLang="zh-TW" dirty="0" smtClean="0"/>
              <a:t>www.youtube.com/watch?v=RBG67qvypQI </a:t>
            </a:r>
            <a:r>
              <a:rPr lang="en-US" altLang="zh-TW" dirty="0" smtClean="0"/>
              <a:t>(30</a:t>
            </a:r>
            <a:r>
              <a:rPr lang="zh-TW" altLang="en-US" dirty="0" smtClean="0"/>
              <a:t> </a:t>
            </a:r>
            <a:r>
              <a:rPr lang="en-US" altLang="zh-TW" dirty="0" smtClean="0"/>
              <a:t>mins)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http</a:t>
            </a:r>
            <a:r>
              <a:rPr lang="zh-TW" altLang="en-US" dirty="0" smtClean="0"/>
              <a:t>：</a:t>
            </a:r>
            <a:r>
              <a:rPr lang="en-US" altLang="zh-TW" dirty="0" smtClean="0"/>
              <a:t>//</a:t>
            </a:r>
            <a:r>
              <a:rPr lang="en-US" altLang="zh-TW" dirty="0" smtClean="0"/>
              <a:t>licoriceguava.blogspot.tw/2014/02/youtube.html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影片</a:t>
            </a:r>
            <a:r>
              <a:rPr lang="zh-TW" altLang="en-US" dirty="0" smtClean="0"/>
              <a:t>下載</a:t>
            </a:r>
            <a:r>
              <a:rPr lang="zh-TW" altLang="en-US" dirty="0" smtClean="0"/>
              <a:t>方法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DD50C7-975B-4B3C-99D2-70E9F03C8E1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4198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/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428E-20BC-4E5F-8D91-C4432E32FD2F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2D78-791A-459C-A70E-FFA58B4E96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0FD9-51DE-4037-B15A-71F59E453E64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6593-B712-41C8-9669-C2BE7A9D62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96560-450C-4D8C-B210-02FA05884B8B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CBF80-C5B3-4077-9BF3-2BD1DD7BE5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矩形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直線接點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矩形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D2D1-295C-4143-BE24-5F15DC58E248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16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63B4E51-2B2D-4B74-BD50-5350936994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CC9E-344D-4F10-8145-B2D44D040C9E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14B5D-5BB0-4818-A4E6-AC4CA8AB21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矩形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直線接點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橢圓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橢圓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EF70E-7808-4A88-81C0-8118F9CEB19A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7F40FE0-2A0C-43F6-A5C5-377803BA63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8E0B-8B58-464E-B96E-E9C42D2160B7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26B5-88F8-4D7D-8D73-9AAD72F6F0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矩形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直線接點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6" name="橢圓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7" name="橢圓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9C627-9ADA-41FF-8650-DD49E9ACBA93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3236E92-10D7-49C6-A1DC-A87A931B84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46508-6790-4118-92D1-97D63C080475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89362-FDA2-4651-BCF8-48E8116545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3" name="矩形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D4FEA-707A-4A6E-845E-C774BD44724E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7028BA-5A09-4231-889E-5A98C8E86E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直線接點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3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橢圓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B50827-AC9E-42D3-82A9-EA10FC4379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2E0F-AD49-4B12-A511-4D0B7B3FB962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A8C2-7F93-4B4E-842B-90777D9F5923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2C80-D70E-4AE0-A29D-0F802DA260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矩形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矩形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3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橢圓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矩形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5C7B3-A116-4994-B1C8-A79BCDD6E9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9FD0A-5A78-47D5-A9DD-F512AC7AE96C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1257-8476-493A-B79B-82D4529D5A15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6A20-B96F-4A17-8E8B-3F6270585A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7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直線接點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1" name="橢圓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橢圓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045B-A15C-41F8-8F34-E4B9B24FE6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102B-9C43-45FC-85A2-B5AD734F7699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4333-FB83-4F17-98DD-FFBCAEDEA12D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D888-9A18-4C87-9DE1-B1C4ED490D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F65C-5054-4839-A34A-A7EF12560DCD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B598-7219-456E-9515-FF64A026F8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F2E97-3664-4B24-8FA8-ADBD1C92E0D7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618CF-9DA7-410F-8D80-F5632D3B14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86D9-974C-4C5D-BB0B-5155BC5823A3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04475-D455-4B29-A0FE-908D9E15549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58AF-665E-4D20-B8EA-28449A129FE1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34F8-ED2C-4DE8-A868-C9AC7BB8FE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00181-962D-4CAF-9C40-166CFEED6416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FC95-BBCA-4713-9C9F-BDCE984933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9A714-663E-4474-B2ED-6C4FC039902D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7ED82-A847-449B-99BB-F9B3F906D9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00001-9E82-4F6B-BF2D-39710B9EE728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8EA2-C8C6-4B90-9EE4-B12B328E5F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5ACB-25F5-4A59-9EE0-DE7CA0096F0D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FE67-029A-4CCB-A219-B8D2BED35C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8C58-6922-42DB-9EBB-26F910307221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E8BB7-B36B-4DE2-A6BF-4C8DD834DB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979B-1DDE-4417-B9C3-A8D321AAC5F7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9E1F-6285-4372-ACE5-BE1B92CF36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B1B39-CDA3-43E5-98E7-B57F04FDB94B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1BBDC-68E0-4022-923B-245976F9CE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5616A-B84B-43E8-BD24-F71EDA359766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B6539-7C46-4A40-91E9-D5B57C6E0C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62B2-23B6-4D79-8B7C-B2E0671ACCFF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43E2B-0ED0-4552-BC75-019C90EE65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29EB-81AB-4C51-AA5D-C27D32354E03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14B40-8245-48F5-BD3C-2B144E950F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88F7-0F48-448A-BCEA-38879B4BAC8C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34EDE-4DEE-4172-B91A-701E739039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/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CE424-C03A-4DC0-BB6D-EBD87FDE9C94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A623-2633-44CE-93CC-E78C48A8BC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7"/>
          <p:cNvGrpSpPr>
            <a:grpSpLocks/>
          </p:cNvGrpSpPr>
          <p:nvPr/>
        </p:nvGrpSpPr>
        <p:grpSpPr bwMode="auto">
          <a:xfrm>
            <a:off x="1581150" y="554038"/>
            <a:ext cx="7348538" cy="4741862"/>
            <a:chOff x="428596" y="553734"/>
            <a:chExt cx="7349244" cy="4741531"/>
          </a:xfrm>
        </p:grpSpPr>
        <p:sp>
          <p:nvSpPr>
            <p:cNvPr id="6" name="矩形 15"/>
            <p:cNvSpPr/>
            <p:nvPr/>
          </p:nvSpPr>
          <p:spPr>
            <a:xfrm rot="21480000">
              <a:off x="428596" y="580719"/>
              <a:ext cx="7339718" cy="4714546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7" name="矩形 16"/>
            <p:cNvSpPr/>
            <p:nvPr/>
          </p:nvSpPr>
          <p:spPr>
            <a:xfrm rot="21540000">
              <a:off x="438122" y="571195"/>
              <a:ext cx="7339718" cy="4714546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8" name="矩形 17"/>
            <p:cNvSpPr/>
            <p:nvPr/>
          </p:nvSpPr>
          <p:spPr>
            <a:xfrm>
              <a:off x="438122" y="553734"/>
              <a:ext cx="7339718" cy="4714546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/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8862C-1679-4434-9A7D-7E5D9BBF5FBF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F7A5-D588-4A55-AB58-35214F8809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525" y="6483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52D9A2-7E47-4FDD-B982-D82F37516EB6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938" y="6483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9282D4-703C-4BC7-B9F2-5B6FCB157A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78" r:id="rId3"/>
    <p:sldLayoutId id="2147483767" r:id="rId4"/>
    <p:sldLayoutId id="2147483766" r:id="rId5"/>
    <p:sldLayoutId id="2147483765" r:id="rId6"/>
    <p:sldLayoutId id="2147483764" r:id="rId7"/>
    <p:sldLayoutId id="2147483763" r:id="rId8"/>
    <p:sldLayoutId id="2147483779" r:id="rId9"/>
    <p:sldLayoutId id="2147483762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ambria" pitchFamily="18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Cambria" pitchFamily="18" charset="0"/>
        <a:buChar char="+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Cambria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Ï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Calibri" pitchFamily="34" charset="0"/>
        <a:buChar char="÷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Cambria" pitchFamily="18" charset="0"/>
        <a:buChar char="=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8BD8D22-6D52-4698-BA83-A1ECBB98D28A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F52CEB-0830-4C13-8101-8B738CA96A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33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33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orizo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strike="noStrike" spc="60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D18A19-27D6-4545-8BE1-FD05BF67BA9D}" type="datetimeFigureOut">
              <a:rPr lang="zh-TW" altLang="en-US"/>
              <a:pPr>
                <a:defRPr/>
              </a:pPr>
              <a:t>2015/11/22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 cap="all" spc="60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976756-6666-46B0-A02F-AA62E64D97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70" r:id="rId2"/>
    <p:sldLayoutId id="2147483792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93" r:id="rId9"/>
    <p:sldLayoutId id="2147483776" r:id="rId10"/>
    <p:sldLayoutId id="21474837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zh.wikipedia.org/wiki/&#23478;&#35987;&#21697;&#31278;&#21015;&#34920;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600" dirty="0" smtClean="0">
                <a:solidFill>
                  <a:srgbClr val="FF0000"/>
                </a:solidFill>
              </a:rPr>
              <a:t>報告</a:t>
            </a:r>
            <a:r>
              <a:rPr lang="zh-TW" altLang="en-US" sz="3600" dirty="0" smtClean="0">
                <a:solidFill>
                  <a:srgbClr val="FF0000"/>
                </a:solidFill>
              </a:rPr>
              <a:t>者：陳</a:t>
            </a:r>
            <a:r>
              <a:rPr lang="zh-TW" altLang="en-US" sz="3600" dirty="0" smtClean="0">
                <a:solidFill>
                  <a:srgbClr val="FF0000"/>
                </a:solidFill>
              </a:rPr>
              <a:t>思諭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8914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sz="7200" smtClean="0">
                <a:solidFill>
                  <a:srgbClr val="CC0000"/>
                </a:solidFill>
              </a:rPr>
              <a:t>美國短毛貓</a:t>
            </a:r>
          </a:p>
        </p:txBody>
      </p:sp>
      <p:pic>
        <p:nvPicPr>
          <p:cNvPr id="38915" name="圖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644900"/>
            <a:ext cx="30956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美國短毛貓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463"/>
            <a:ext cx="34559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各種</a:t>
            </a:r>
            <a:r>
              <a:rPr lang="zh-TW" altLang="en-US" dirty="0" smtClean="0"/>
              <a:t>貓咪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81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zh-TW" altLang="en-US" dirty="0" smtClean="0">
                <a:hlinkClick r:id="rId2"/>
              </a:rPr>
              <a:t>家貓品種列表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l"/>
            </a:pPr>
            <a:r>
              <a:rPr lang="zh-TW" altLang="en-US" dirty="0" smtClean="0"/>
              <a:t>美國反耳貓</a:t>
            </a:r>
            <a:endParaRPr lang="en-US" altLang="zh-TW" dirty="0" smtClean="0"/>
          </a:p>
          <a:p>
            <a:pPr lvl="1" eaLnBrk="1" hangingPunct="1">
              <a:buFont typeface="Wingdings" pitchFamily="2" charset="2"/>
              <a:buChar char="l"/>
            </a:pPr>
            <a:r>
              <a:rPr lang="zh-TW" altLang="en-US" dirty="0" smtClean="0"/>
              <a:t>正常</a:t>
            </a:r>
            <a:r>
              <a:rPr lang="zh-TW" altLang="en-US" dirty="0" smtClean="0"/>
              <a:t>體型</a:t>
            </a:r>
            <a:r>
              <a:rPr lang="en-US" altLang="zh-TW" dirty="0" smtClean="0"/>
              <a:t>(3~3.5</a:t>
            </a:r>
            <a:r>
              <a:rPr lang="zh-TW" altLang="en-US" dirty="0" smtClean="0"/>
              <a:t>公斤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pPr lvl="1" eaLnBrk="1" hangingPunct="1">
              <a:buFont typeface="Wingdings" pitchFamily="2" charset="2"/>
              <a:buChar char="l"/>
            </a:pPr>
            <a:r>
              <a:rPr lang="zh-TW" altLang="en-US" dirty="0" smtClean="0"/>
              <a:t>耳朵有突變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l"/>
            </a:pPr>
            <a:endParaRPr lang="zh-TW" altLang="en-US" dirty="0" smtClean="0"/>
          </a:p>
        </p:txBody>
      </p:sp>
      <p:pic>
        <p:nvPicPr>
          <p:cNvPr id="48131" name="圖片 3" descr="640px-American_curl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3571875"/>
            <a:ext cx="38496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cap="none" dirty="0" smtClean="0">
                <a:ln>
                  <a:noFill/>
                </a:ln>
                <a:effectLst/>
              </a:rPr>
              <a:t>各種</a:t>
            </a:r>
            <a:r>
              <a:rPr lang="zh-TW" altLang="en-US" cap="none" dirty="0" smtClean="0">
                <a:ln>
                  <a:noFill/>
                </a:ln>
                <a:effectLst/>
              </a:rPr>
              <a:t>貓咪</a:t>
            </a:r>
            <a:r>
              <a:rPr lang="en-US" altLang="zh-TW" cap="none" dirty="0" smtClean="0">
                <a:ln>
                  <a:noFill/>
                </a:ln>
                <a:effectLst/>
              </a:rPr>
              <a:t>(</a:t>
            </a:r>
            <a:r>
              <a:rPr lang="zh-TW" altLang="en-US" cap="none" dirty="0" smtClean="0">
                <a:ln>
                  <a:noFill/>
                </a:ln>
                <a:effectLst/>
              </a:rPr>
              <a:t>二</a:t>
            </a:r>
            <a:r>
              <a:rPr lang="en-US" altLang="zh-TW" cap="none" dirty="0" smtClean="0">
                <a:ln>
                  <a:noFill/>
                </a:ln>
                <a:effectLst/>
              </a:rPr>
              <a:t>)</a:t>
            </a:r>
            <a:endParaRPr lang="en-US" altLang="zh-TW" cap="none" dirty="0" smtClean="0">
              <a:ln>
                <a:noFill/>
              </a:ln>
              <a:effectLst/>
            </a:endParaRP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29600" cy="4724400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en-US" b="1" dirty="0" smtClean="0"/>
              <a:t>阿比西尼亞貓</a:t>
            </a:r>
          </a:p>
          <a:p>
            <a:pPr>
              <a:buFont typeface="Wingdings" pitchFamily="2" charset="2"/>
              <a:buChar char="l"/>
            </a:pPr>
            <a:r>
              <a:rPr lang="zh-TW" altLang="en-US" b="1" dirty="0" smtClean="0"/>
              <a:t>毛</a:t>
            </a:r>
            <a:r>
              <a:rPr lang="zh-TW" altLang="en-US" b="1" dirty="0" smtClean="0"/>
              <a:t>色：阿</a:t>
            </a:r>
            <a:r>
              <a:rPr lang="zh-TW" altLang="en-US" b="1" dirty="0" smtClean="0"/>
              <a:t>比西尼亞貓有黃褐色的毛髮，通常是澄金色的，不過也有藍色、淺黃色、紅褐色等等顏色</a:t>
            </a:r>
            <a:r>
              <a:rPr lang="zh-TW" altLang="zh-TW" b="1" dirty="0" smtClean="0"/>
              <a:t>。</a:t>
            </a:r>
            <a:r>
              <a:rPr lang="zh-TW" altLang="en-US" b="1" dirty="0" smtClean="0"/>
              <a:t>毛色可以以白色、乳白色，以及灰色的漸層方式顯示出來。</a:t>
            </a:r>
          </a:p>
          <a:p>
            <a:pPr>
              <a:buFont typeface="Wingdings" pitchFamily="2" charset="2"/>
              <a:buChar char="l"/>
            </a:pPr>
            <a:r>
              <a:rPr lang="zh-TW" altLang="en-US" b="1" dirty="0" smtClean="0"/>
              <a:t>個性：阿</a:t>
            </a:r>
            <a:r>
              <a:rPr lang="zh-TW" altLang="en-US" b="1" dirty="0" smtClean="0"/>
              <a:t>比西尼亞</a:t>
            </a:r>
            <a:r>
              <a:rPr lang="zh-TW" altLang="en-US" b="1" dirty="0" smtClean="0"/>
              <a:t>貓非常</a:t>
            </a:r>
            <a:r>
              <a:rPr lang="zh-TW" altLang="en-US" b="1" dirty="0" smtClean="0"/>
              <a:t>聰明、獨立、主動、好奇心重，而且好玩</a:t>
            </a:r>
            <a:r>
              <a:rPr lang="zh-TW" altLang="zh-TW" b="1" dirty="0" smtClean="0"/>
              <a:t>。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  <a:endParaRPr lang="en-US" altLang="zh-TW" b="1" dirty="0" smtClean="0"/>
          </a:p>
          <a:p>
            <a:pPr>
              <a:buFont typeface="Cambria" pitchFamily="18" charset="0"/>
              <a:buNone/>
            </a:pPr>
            <a:endParaRPr lang="zh-TW" altLang="en-US" dirty="0" smtClean="0"/>
          </a:p>
        </p:txBody>
      </p:sp>
      <p:pic>
        <p:nvPicPr>
          <p:cNvPr id="92164" name="Picture 4" descr="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500570"/>
            <a:ext cx="2051050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cap="none" dirty="0" smtClean="0">
                <a:ln>
                  <a:noFill/>
                </a:ln>
                <a:effectLst/>
              </a:rPr>
              <a:t>各種</a:t>
            </a:r>
            <a:r>
              <a:rPr lang="zh-TW" altLang="en-US" cap="none" dirty="0" smtClean="0">
                <a:ln>
                  <a:noFill/>
                </a:ln>
                <a:effectLst/>
              </a:rPr>
              <a:t>貓咪</a:t>
            </a:r>
            <a:r>
              <a:rPr lang="en-US" altLang="zh-TW" cap="none" dirty="0" smtClean="0">
                <a:ln>
                  <a:noFill/>
                </a:ln>
                <a:effectLst/>
              </a:rPr>
              <a:t>(</a:t>
            </a:r>
            <a:r>
              <a:rPr lang="zh-TW" altLang="en-US" cap="none" dirty="0" smtClean="0">
                <a:ln>
                  <a:noFill/>
                </a:ln>
                <a:effectLst/>
              </a:rPr>
              <a:t>三</a:t>
            </a:r>
            <a:r>
              <a:rPr lang="en-US" altLang="zh-TW" cap="none" dirty="0" smtClean="0">
                <a:ln>
                  <a:noFill/>
                </a:ln>
                <a:effectLst/>
              </a:rPr>
              <a:t>)</a:t>
            </a:r>
            <a:endParaRPr lang="en-US" altLang="zh-TW" cap="none" dirty="0" smtClean="0">
              <a:ln>
                <a:noFill/>
              </a:ln>
              <a:effectLst/>
            </a:endParaRPr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波斯貓</a:t>
            </a:r>
          </a:p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品種</a:t>
            </a:r>
            <a:r>
              <a:rPr lang="zh-TW" altLang="en-US" dirty="0" smtClean="0"/>
              <a:t>起源：波斯貓</a:t>
            </a:r>
            <a:r>
              <a:rPr lang="zh-TW" altLang="en-US" dirty="0" smtClean="0"/>
              <a:t>起源於</a:t>
            </a:r>
            <a:r>
              <a:rPr lang="zh-TW" altLang="en-US" dirty="0" smtClean="0"/>
              <a:t>波斯</a:t>
            </a:r>
            <a:r>
              <a:rPr lang="en-US" altLang="zh-TW" dirty="0" smtClean="0"/>
              <a:t>(</a:t>
            </a:r>
            <a:r>
              <a:rPr lang="zh-TW" altLang="en-US" dirty="0" smtClean="0"/>
              <a:t>今天</a:t>
            </a:r>
            <a:r>
              <a:rPr lang="zh-TW" altLang="en-US" dirty="0" smtClean="0"/>
              <a:t>的</a:t>
            </a:r>
            <a:r>
              <a:rPr lang="zh-TW" altLang="en-US" dirty="0" smtClean="0"/>
              <a:t>伊朗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16</a:t>
            </a:r>
            <a:r>
              <a:rPr lang="zh-TW" altLang="en-US" dirty="0" smtClean="0"/>
              <a:t>世紀首次出現在英國。今天所見的波斯貓的品種則是</a:t>
            </a:r>
            <a:r>
              <a:rPr lang="en-US" altLang="zh-TW" dirty="0" smtClean="0"/>
              <a:t>19</a:t>
            </a:r>
            <a:r>
              <a:rPr lang="zh-TW" altLang="en-US" dirty="0" smtClean="0"/>
              <a:t>世紀時所</a:t>
            </a:r>
            <a:r>
              <a:rPr lang="zh-TW" altLang="en-US" dirty="0" smtClean="0"/>
              <a:t>產生，正確</a:t>
            </a:r>
            <a:r>
              <a:rPr lang="zh-TW" altLang="en-US" dirty="0" smtClean="0"/>
              <a:t>起源不詳。 </a:t>
            </a:r>
            <a:endParaRPr lang="en-US" altLang="zh-TW" dirty="0" smtClean="0"/>
          </a:p>
          <a:p>
            <a:pPr>
              <a:buFont typeface="Cambria" pitchFamily="18" charset="0"/>
              <a:buNone/>
            </a:pPr>
            <a:endParaRPr lang="zh-TW" altLang="en-US" dirty="0" smtClean="0"/>
          </a:p>
        </p:txBody>
      </p:sp>
      <p:pic>
        <p:nvPicPr>
          <p:cNvPr id="4" name="圖片 3" descr="波斯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929066"/>
            <a:ext cx="4257830" cy="266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各種</a:t>
            </a:r>
            <a:r>
              <a:rPr lang="zh-TW" altLang="en-US" dirty="0" smtClean="0"/>
              <a:t>貓咪</a:t>
            </a:r>
            <a:r>
              <a:rPr lang="en-US" altLang="zh-TW" dirty="0" smtClean="0"/>
              <a:t>(</a:t>
            </a:r>
            <a:r>
              <a:rPr lang="zh-TW" altLang="en-US" dirty="0" smtClean="0"/>
              <a:t>四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1202" name="內容版面配置區 2"/>
          <p:cNvSpPr>
            <a:spLocks noGrp="1"/>
          </p:cNvSpPr>
          <p:nvPr>
            <p:ph idx="1"/>
          </p:nvPr>
        </p:nvSpPr>
        <p:spPr>
          <a:xfrm>
            <a:off x="457200" y="1214438"/>
            <a:ext cx="8686800" cy="2471737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zh-TW" altLang="en-US" dirty="0" smtClean="0"/>
              <a:t>蘇格蘭摺耳貓</a:t>
            </a:r>
            <a:endParaRPr lang="en-US" altLang="zh-TW" dirty="0" smtClean="0"/>
          </a:p>
          <a:p>
            <a:pPr lvl="1" eaLnBrk="1" hangingPunct="1">
              <a:buFont typeface="Wingdings" pitchFamily="2" charset="2"/>
              <a:buChar char="l"/>
            </a:pPr>
            <a:r>
              <a:rPr lang="zh-TW" altLang="en-US" sz="2400" dirty="0" smtClean="0"/>
              <a:t>軟骨</a:t>
            </a:r>
            <a:r>
              <a:rPr lang="zh-TW" altLang="en-US" sz="2400" dirty="0" smtClean="0"/>
              <a:t>部份有一個摺，使耳朵向前屈摺，並指向頭的前方</a:t>
            </a:r>
            <a:r>
              <a:rPr lang="zh-TW" altLang="en-US" sz="2400" dirty="0" smtClean="0"/>
              <a:t>。摺</a:t>
            </a:r>
            <a:r>
              <a:rPr lang="zh-TW" altLang="en-US" sz="2400" dirty="0" smtClean="0"/>
              <a:t>耳基因是突變出來的，而且是顯性</a:t>
            </a:r>
            <a:r>
              <a:rPr lang="zh-TW" altLang="en-US" sz="2400" dirty="0" smtClean="0"/>
              <a:t>基因。</a:t>
            </a:r>
            <a:endParaRPr lang="en-US" altLang="zh-TW" sz="2400" dirty="0" smtClean="0"/>
          </a:p>
          <a:p>
            <a:pPr lvl="1" eaLnBrk="1" hangingPunct="1">
              <a:buFont typeface="Wingdings" pitchFamily="2" charset="2"/>
              <a:buChar char="l"/>
            </a:pPr>
            <a:r>
              <a:rPr lang="zh-TW" altLang="en-US" sz="2400" dirty="0" smtClean="0"/>
              <a:t>軟骨異常增生、行動不便、呼吸道狹窄、心血管疾病。</a:t>
            </a:r>
            <a:endParaRPr lang="en-US" altLang="zh-TW" sz="2400" dirty="0" smtClean="0"/>
          </a:p>
          <a:p>
            <a:pPr lvl="1" eaLnBrk="1" hangingPunct="1">
              <a:buFont typeface="Wingdings" pitchFamily="2" charset="2"/>
              <a:buChar char="l"/>
            </a:pPr>
            <a:r>
              <a:rPr lang="zh-TW" altLang="en-US" sz="2400" dirty="0" smtClean="0"/>
              <a:t>在歐洲大陸准許展示，但英國</a:t>
            </a:r>
            <a:r>
              <a:rPr lang="zh-TW" altLang="en-US" sz="2400" dirty="0" smtClean="0"/>
              <a:t>禁止繁殖</a:t>
            </a:r>
            <a:r>
              <a:rPr lang="zh-TW" altLang="en-US" sz="2400" dirty="0" smtClean="0"/>
              <a:t>。人類不應為了自己玩賞的樂趣讓貓兒一生飽受痛苦！</a:t>
            </a:r>
            <a:endParaRPr lang="en-US" altLang="zh-TW" sz="2400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51203" name="圖片 4" descr="480px-Adult_Scottish_Fol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820420"/>
            <a:ext cx="5738810" cy="28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756592" y="125213"/>
            <a:ext cx="7344816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TW" altLang="en-US" sz="6600" smtClean="0"/>
              <a:t>美國短毛貓介紹</a:t>
            </a:r>
            <a:endParaRPr lang="zh-TW" altLang="en-US" sz="6600"/>
          </a:p>
        </p:txBody>
      </p:sp>
      <p:sp>
        <p:nvSpPr>
          <p:cNvPr id="52226" name="副標題 1"/>
          <p:cNvSpPr>
            <a:spLocks noGrp="1"/>
          </p:cNvSpPr>
          <p:nvPr>
            <p:ph idx="1"/>
          </p:nvPr>
        </p:nvSpPr>
        <p:spPr>
          <a:xfrm>
            <a:off x="250825" y="1143000"/>
            <a:ext cx="8842375" cy="5462588"/>
          </a:xfrm>
        </p:spPr>
        <p:txBody>
          <a:bodyPr/>
          <a:lstStyle/>
          <a:p>
            <a:pPr eaLnBrk="1" hangingPunct="1"/>
            <a:r>
              <a:rPr lang="zh-CN" altLang="en-US" sz="2800" smtClean="0">
                <a:cs typeface="华文行楷"/>
              </a:rPr>
              <a:t>胎生</a:t>
            </a:r>
            <a:r>
              <a:rPr lang="zh-TW" altLang="en-US" sz="2800" smtClean="0"/>
              <a:t>，哺乳類動物</a:t>
            </a:r>
            <a:r>
              <a:rPr lang="zh-CN" altLang="en-US" sz="2800" smtClean="0">
                <a:cs typeface="华文行楷"/>
              </a:rPr>
              <a:t>。</a:t>
            </a:r>
            <a:endParaRPr lang="en-US" altLang="zh-CN" sz="2800" smtClean="0">
              <a:cs typeface="华文行楷"/>
            </a:endParaRPr>
          </a:p>
          <a:p>
            <a:pPr eaLnBrk="1" hangingPunct="1"/>
            <a:endParaRPr lang="en-US" altLang="zh-TW" sz="2800" smtClean="0"/>
          </a:p>
          <a:p>
            <a:pPr eaLnBrk="1" hangingPunct="1"/>
            <a:r>
              <a:rPr lang="zh-TW" altLang="en-US" sz="2800" smtClean="0"/>
              <a:t>是原產美國的一種貓，其祖先是歐洲早期移民帶到北美的貓種，與英國短毛貓和歐洲短毛貓同類。</a:t>
            </a:r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r>
              <a:rPr lang="zh-TW" altLang="en-US" sz="2800" smtClean="0"/>
              <a:t>據記載，五月花號上攜帶了數隻貓以幫助除鼠。該品種的貓是在街頭巷尾收集來的貓當中選種、並和進口品種如英國短毛貓、緬甸貓和波斯貓雜交培育而成。</a:t>
            </a:r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r>
              <a:rPr lang="zh-TW" altLang="en-US" sz="2800" smtClean="0"/>
              <a:t>美國短毛貓在歐洲很罕見，但在日本是最受好評的，在美國國內也很受歡迎。</a:t>
            </a:r>
          </a:p>
        </p:txBody>
      </p:sp>
      <p:pic>
        <p:nvPicPr>
          <p:cNvPr id="52227" name="Picture 4" descr="美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76250"/>
            <a:ext cx="2286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 dirty="0" smtClean="0"/>
              <a:t>美國短毛貓</a:t>
            </a:r>
            <a:r>
              <a:rPr lang="zh-TW" altLang="en-US" sz="6600" dirty="0" smtClean="0"/>
              <a:t>外表</a:t>
            </a:r>
            <a:r>
              <a:rPr lang="en-US" altLang="zh-TW" sz="6600" dirty="0" smtClean="0"/>
              <a:t>(</a:t>
            </a:r>
            <a:r>
              <a:rPr lang="zh-TW" altLang="en-US" sz="6600" dirty="0" smtClean="0"/>
              <a:t>一</a:t>
            </a:r>
            <a:r>
              <a:rPr lang="en-US" altLang="zh-TW" sz="6600" dirty="0" smtClean="0"/>
              <a:t>)</a:t>
            </a:r>
            <a:endParaRPr lang="zh-TW" altLang="en-US" sz="6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頭：頭</a:t>
            </a:r>
            <a:r>
              <a:rPr lang="zh-TW" altLang="en-US" dirty="0"/>
              <a:t>大面頰飽滿，耳朵大小中等，耳尖略圓，兩耳距離為眼睛距離的兩倍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前額：前額</a:t>
            </a:r>
            <a:r>
              <a:rPr lang="zh-TW" altLang="en-US" dirty="0"/>
              <a:t>平滑，在頭頂適當地突出，從正面看過去，兩耳之間並沒有明顯的隆起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altLang="zh-TW" dirty="0" smtClean="0"/>
              <a:t>3.</a:t>
            </a:r>
            <a:r>
              <a:rPr lang="zh-TW" altLang="en-US" dirty="0" smtClean="0"/>
              <a:t>眼睛：眼睛</a:t>
            </a:r>
            <a:r>
              <a:rPr lang="zh-TW" altLang="en-US" dirty="0"/>
              <a:t>大而上眼瞼尤如一粒由中間破開的杏仁，下眼瞼則是圓形，外眼角位置較內眼角高，明亮，清澈及機靈。</a:t>
            </a:r>
          </a:p>
        </p:txBody>
      </p:sp>
      <p:pic>
        <p:nvPicPr>
          <p:cNvPr id="5427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87875" y="1600200"/>
            <a:ext cx="417671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標題 1"/>
          <p:cNvSpPr>
            <a:spLocks noGrp="1"/>
          </p:cNvSpPr>
          <p:nvPr>
            <p:ph type="title"/>
          </p:nvPr>
        </p:nvSpPr>
        <p:spPr>
          <a:xfrm>
            <a:off x="300038" y="509588"/>
            <a:ext cx="8534400" cy="758825"/>
          </a:xfrm>
        </p:spPr>
        <p:txBody>
          <a:bodyPr/>
          <a:lstStyle/>
          <a:p>
            <a:pPr eaLnBrk="1" hangingPunct="1"/>
            <a:r>
              <a:rPr lang="zh-TW" altLang="en-US" sz="6600" dirty="0" smtClean="0"/>
              <a:t>美國短毛貓</a:t>
            </a:r>
            <a:r>
              <a:rPr lang="zh-TW" altLang="en-US" sz="6600" dirty="0" smtClean="0"/>
              <a:t>外表</a:t>
            </a:r>
            <a:r>
              <a:rPr lang="en-US" altLang="zh-TW" sz="6600" dirty="0" smtClean="0"/>
              <a:t>(</a:t>
            </a:r>
            <a:r>
              <a:rPr lang="zh-TW" altLang="en-US" sz="6600" dirty="0" smtClean="0"/>
              <a:t>二</a:t>
            </a:r>
            <a:r>
              <a:rPr lang="en-US" altLang="zh-TW" sz="6600" dirty="0" smtClean="0"/>
              <a:t>)</a:t>
            </a:r>
            <a:endParaRPr lang="zh-TW" altLang="en-US" sz="6600" dirty="0" smtClean="0"/>
          </a:p>
        </p:txBody>
      </p:sp>
      <p:pic>
        <p:nvPicPr>
          <p:cNvPr id="56322" name="內容版面配置區 8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284288"/>
            <a:ext cx="4038600" cy="5184775"/>
          </a:xfrm>
        </p:spPr>
      </p:pic>
      <p:sp>
        <p:nvSpPr>
          <p:cNvPr id="56323" name="矩形 6"/>
          <p:cNvSpPr>
            <a:spLocks noChangeArrowheads="1"/>
          </p:cNvSpPr>
          <p:nvPr/>
        </p:nvSpPr>
        <p:spPr bwMode="auto">
          <a:xfrm>
            <a:off x="4568825" y="1614488"/>
            <a:ext cx="4267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dirty="0">
                <a:latin typeface="Georgia" pitchFamily="18" charset="0"/>
              </a:rPr>
              <a:t>4.</a:t>
            </a:r>
            <a:r>
              <a:rPr kumimoji="0" lang="zh-TW" altLang="en-US" dirty="0" smtClean="0">
                <a:latin typeface="Georgia" pitchFamily="18" charset="0"/>
              </a:rPr>
              <a:t>鼻子：鼻子</a:t>
            </a:r>
            <a:r>
              <a:rPr kumimoji="0" lang="zh-TW" altLang="en-US" dirty="0">
                <a:latin typeface="Georgia" pitchFamily="18" charset="0"/>
              </a:rPr>
              <a:t>長度中等，從側面看，向內彎的鼻樑從前額伸延至鼻尖，不會看來像異國短毛貓般凹鼻的外形。鼻子顏色多為黑色，成年多為磚紅色。</a:t>
            </a:r>
          </a:p>
          <a:p>
            <a:endParaRPr kumimoji="0" lang="zh-TW" altLang="en-US" dirty="0">
              <a:latin typeface="Georgia" pitchFamily="18" charset="0"/>
            </a:endParaRPr>
          </a:p>
          <a:p>
            <a:r>
              <a:rPr kumimoji="0" lang="en-US" altLang="zh-TW" dirty="0">
                <a:latin typeface="Georgia" pitchFamily="18" charset="0"/>
              </a:rPr>
              <a:t>5.</a:t>
            </a:r>
            <a:r>
              <a:rPr kumimoji="0" lang="zh-TW" altLang="en-US" dirty="0" smtClean="0">
                <a:latin typeface="Georgia" pitchFamily="18" charset="0"/>
              </a:rPr>
              <a:t>嘴：咀</a:t>
            </a:r>
            <a:r>
              <a:rPr kumimoji="0" lang="zh-TW" altLang="en-US" dirty="0">
                <a:latin typeface="Georgia" pitchFamily="18" charset="0"/>
              </a:rPr>
              <a:t>的肌肉成方形，顎骨強壯，下巴紮實及充分地展開，且內收，流線健美，與上唇成平衡線。與英國短毛貓下顎肥大成鮮明對比。</a:t>
            </a:r>
          </a:p>
          <a:p>
            <a:endParaRPr kumimoji="0" lang="zh-TW" altLang="en-US" dirty="0">
              <a:latin typeface="Georgia" pitchFamily="18" charset="0"/>
            </a:endParaRPr>
          </a:p>
          <a:p>
            <a:r>
              <a:rPr kumimoji="0" lang="en-US" altLang="zh-TW" dirty="0">
                <a:latin typeface="Georgia" pitchFamily="18" charset="0"/>
              </a:rPr>
              <a:t>6.</a:t>
            </a:r>
            <a:r>
              <a:rPr kumimoji="0" lang="zh-TW" altLang="en-US" dirty="0" smtClean="0">
                <a:latin typeface="Georgia" pitchFamily="18" charset="0"/>
              </a:rPr>
              <a:t>頸：頸</a:t>
            </a:r>
            <a:r>
              <a:rPr kumimoji="0" lang="zh-TW" altLang="en-US" dirty="0">
                <a:latin typeface="Georgia" pitchFamily="18" charset="0"/>
              </a:rPr>
              <a:t>中等長度，強壯而有肌肉。</a:t>
            </a:r>
          </a:p>
          <a:p>
            <a:endParaRPr kumimoji="0" lang="zh-TW" altLang="en-US" dirty="0">
              <a:latin typeface="Georgia" pitchFamily="18" charset="0"/>
            </a:endParaRPr>
          </a:p>
          <a:p>
            <a:r>
              <a:rPr kumimoji="0" lang="en-US" altLang="zh-TW" dirty="0">
                <a:latin typeface="Georgia" pitchFamily="18" charset="0"/>
              </a:rPr>
              <a:t>7.</a:t>
            </a:r>
            <a:r>
              <a:rPr kumimoji="0" lang="zh-TW" altLang="en-US" dirty="0" smtClean="0">
                <a:latin typeface="Georgia" pitchFamily="18" charset="0"/>
              </a:rPr>
              <a:t>身長：身長</a:t>
            </a:r>
            <a:r>
              <a:rPr kumimoji="0" lang="zh-TW" altLang="en-US" dirty="0">
                <a:latin typeface="Georgia" pitchFamily="18" charset="0"/>
              </a:rPr>
              <a:t>略長於其高度，從側面看，身體能均分為三等份，尾巴長度相等於肩膊至尾巴底部的長度。</a:t>
            </a:r>
          </a:p>
          <a:p>
            <a:endParaRPr kumimoji="0" lang="zh-TW" alt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標題 1"/>
          <p:cNvSpPr>
            <a:spLocks noGrp="1"/>
          </p:cNvSpPr>
          <p:nvPr>
            <p:ph type="title"/>
          </p:nvPr>
        </p:nvSpPr>
        <p:spPr>
          <a:xfrm>
            <a:off x="188913" y="115888"/>
            <a:ext cx="8729662" cy="1328737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rgbClr val="7B9899"/>
                </a:solidFill>
              </a:rPr>
              <a:t>美國愛貓者</a:t>
            </a:r>
            <a:r>
              <a:rPr lang="zh-TW" altLang="en-US" sz="4000" dirty="0" smtClean="0">
                <a:solidFill>
                  <a:srgbClr val="7B9899"/>
                </a:solidFill>
              </a:rPr>
              <a:t>協會：</a:t>
            </a:r>
            <a:r>
              <a:rPr lang="en-US" altLang="zh-TW" sz="4000" dirty="0" smtClean="0">
                <a:solidFill>
                  <a:srgbClr val="7B9899"/>
                </a:solidFill>
              </a:rPr>
              <a:t> </a:t>
            </a:r>
            <a:r>
              <a:rPr lang="en-US" altLang="zh-TW" sz="4000" dirty="0" smtClean="0">
                <a:solidFill>
                  <a:srgbClr val="7B9899"/>
                </a:solidFill>
              </a:rPr>
              <a:t>The Cat Fanciers' Association, Inc. </a:t>
            </a:r>
            <a:r>
              <a:rPr lang="en-US" altLang="zh-TW" sz="4000" dirty="0" smtClean="0">
                <a:solidFill>
                  <a:srgbClr val="7B9899"/>
                </a:solidFill>
              </a:rPr>
              <a:t>(</a:t>
            </a:r>
            <a:r>
              <a:rPr lang="zh-TW" altLang="en-US" sz="4000" dirty="0" smtClean="0">
                <a:solidFill>
                  <a:srgbClr val="7B9899"/>
                </a:solidFill>
              </a:rPr>
              <a:t>簡稱</a:t>
            </a:r>
            <a:r>
              <a:rPr lang="en-US" altLang="zh-TW" sz="4000" dirty="0" smtClean="0">
                <a:solidFill>
                  <a:srgbClr val="7B9899"/>
                </a:solidFill>
              </a:rPr>
              <a:t>CFA)</a:t>
            </a:r>
            <a:endParaRPr lang="zh-TW" altLang="en-US" sz="4000" dirty="0" smtClean="0">
              <a:solidFill>
                <a:srgbClr val="7B9899"/>
              </a:solidFill>
            </a:endParaRPr>
          </a:p>
        </p:txBody>
      </p:sp>
      <p:sp>
        <p:nvSpPr>
          <p:cNvPr id="46082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557338"/>
            <a:ext cx="8504238" cy="4572000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defRPr/>
            </a:pPr>
            <a:r>
              <a:rPr lang="zh-TW" altLang="en-US" sz="3200" dirty="0" smtClean="0"/>
              <a:t>愛貓者</a:t>
            </a:r>
            <a:r>
              <a:rPr lang="zh-TW" altLang="en-US" sz="3200" dirty="0" smtClean="0"/>
              <a:t>協會</a:t>
            </a:r>
            <a:r>
              <a:rPr lang="en-US" altLang="zh-TW" sz="3200" dirty="0" smtClean="0"/>
              <a:t>(The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Cat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Fanciers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Association)</a:t>
            </a:r>
            <a:r>
              <a:rPr lang="zh-TW" altLang="en-US" sz="3200" dirty="0" smtClean="0"/>
              <a:t>，</a:t>
            </a:r>
            <a:endParaRPr lang="en-US" altLang="zh-TW" sz="3200" dirty="0" smtClean="0"/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/>
              <a:t>簡稱</a:t>
            </a:r>
            <a:r>
              <a:rPr lang="en-US" altLang="zh-TW" sz="3200" dirty="0" smtClean="0"/>
              <a:t>CFA</a:t>
            </a:r>
            <a:r>
              <a:rPr lang="zh-TW" altLang="en-US" sz="3200" dirty="0" smtClean="0"/>
              <a:t>，世界上最大的愛貓組織，創立</a:t>
            </a:r>
            <a:r>
              <a:rPr lang="zh-TW" altLang="en-US" sz="3200" dirty="0" smtClean="0"/>
              <a:t>於</a:t>
            </a:r>
            <a:r>
              <a:rPr lang="en-US" altLang="zh-TW" sz="3200" dirty="0" smtClean="0"/>
              <a:t>20</a:t>
            </a:r>
            <a:r>
              <a:rPr lang="zh-TW" altLang="en-US" sz="3200" dirty="0" smtClean="0"/>
              <a:t>世紀</a:t>
            </a:r>
            <a:r>
              <a:rPr lang="zh-TW" altLang="en-US" sz="3200" dirty="0" smtClean="0"/>
              <a:t>初</a:t>
            </a:r>
            <a:r>
              <a:rPr lang="zh-TW" altLang="en-US" sz="3200" dirty="0" smtClean="0"/>
              <a:t>，從</a:t>
            </a:r>
            <a:r>
              <a:rPr lang="en-US" altLang="zh-TW" sz="3200" dirty="0" smtClean="0"/>
              <a:t>1906</a:t>
            </a:r>
            <a:r>
              <a:rPr lang="zh-TW" altLang="en-US" sz="3200" dirty="0" smtClean="0"/>
              <a:t>年就開始舉辦貓的展覽。它的</a:t>
            </a:r>
            <a:endParaRPr lang="en-US" altLang="zh-TW" sz="3200" dirty="0" smtClean="0"/>
          </a:p>
          <a:p>
            <a:pPr marL="0" indent="0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zh-TW" altLang="en-US" sz="3200" dirty="0" smtClean="0"/>
              <a:t>規章和條款，可是十分嚴厲也很繁複。</a:t>
            </a:r>
            <a:r>
              <a:rPr lang="en-US" altLang="zh-TW" sz="3200" dirty="0" smtClean="0"/>
              <a:t>CFA</a:t>
            </a:r>
            <a:r>
              <a:rPr lang="zh-TW" altLang="en-US" sz="3200" dirty="0" smtClean="0"/>
              <a:t>所舉辦的猫展最能吸引喜歡貓的人來參與，而且最具有公信力。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標題 1"/>
          <p:cNvSpPr>
            <a:spLocks noGrp="1"/>
          </p:cNvSpPr>
          <p:nvPr>
            <p:ph type="title"/>
          </p:nvPr>
        </p:nvSpPr>
        <p:spPr>
          <a:xfrm>
            <a:off x="304800" y="333375"/>
            <a:ext cx="8534400" cy="758825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solidFill>
                  <a:srgbClr val="7B9899"/>
                </a:solidFill>
              </a:rPr>
              <a:t>美國短毛貓評分標準</a:t>
            </a:r>
          </a:p>
        </p:txBody>
      </p:sp>
      <p:sp>
        <p:nvSpPr>
          <p:cNvPr id="59394" name="內容版面配置區 2"/>
          <p:cNvSpPr>
            <a:spLocks noGrp="1"/>
          </p:cNvSpPr>
          <p:nvPr>
            <p:ph sz="quarter" idx="1"/>
          </p:nvPr>
        </p:nvSpPr>
        <p:spPr>
          <a:xfrm>
            <a:off x="301625" y="1341438"/>
            <a:ext cx="8504238" cy="5183187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國外</a:t>
            </a:r>
            <a:r>
              <a:rPr lang="en-US" altLang="zh-TW" sz="3200" dirty="0" smtClean="0"/>
              <a:t>CFA</a:t>
            </a:r>
            <a:r>
              <a:rPr lang="zh-TW" altLang="en-US" sz="3200" dirty="0" smtClean="0"/>
              <a:t>評分針對美國短毛貓的顏色有</a:t>
            </a:r>
            <a:r>
              <a:rPr lang="zh-TW" altLang="en-US" sz="3200" dirty="0" smtClean="0">
                <a:solidFill>
                  <a:srgbClr val="FF0000"/>
                </a:solidFill>
              </a:rPr>
              <a:t>體態</a:t>
            </a:r>
            <a:r>
              <a:rPr lang="zh-TW" altLang="en-US" sz="3200" dirty="0" smtClean="0"/>
              <a:t>，</a:t>
            </a:r>
            <a:r>
              <a:rPr lang="zh-TW" altLang="en-US" sz="3200" dirty="0" smtClean="0">
                <a:solidFill>
                  <a:srgbClr val="FF0000"/>
                </a:solidFill>
              </a:rPr>
              <a:t>頭，身體，四肢，尾巴</a:t>
            </a:r>
            <a:r>
              <a:rPr lang="zh-TW" altLang="en-US" sz="3200" dirty="0" smtClean="0"/>
              <a:t>，等等。</a:t>
            </a:r>
          </a:p>
          <a:p>
            <a:pPr eaLnBrk="1" hangingPunct="1"/>
            <a:r>
              <a:rPr lang="zh-TW" altLang="en-US" sz="3200" dirty="0" smtClean="0"/>
              <a:t>頭部： </a:t>
            </a:r>
            <a:r>
              <a:rPr lang="en-US" altLang="zh-TW" sz="3200" dirty="0" smtClean="0"/>
              <a:t>30</a:t>
            </a:r>
            <a:r>
              <a:rPr lang="zh-TW" altLang="en-US" sz="3200" dirty="0" smtClean="0"/>
              <a:t>分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包括</a:t>
            </a:r>
            <a:r>
              <a:rPr lang="zh-TW" altLang="en-US" sz="3200" dirty="0" smtClean="0"/>
              <a:t>眼睛的形狀和大小，耳朵形狀及鼻的結構和</a:t>
            </a:r>
            <a:r>
              <a:rPr lang="zh-TW" altLang="en-US" sz="3200" dirty="0" smtClean="0"/>
              <a:t>位置</a:t>
            </a:r>
            <a:r>
              <a:rPr lang="en-US" altLang="zh-TW" sz="3200" dirty="0" smtClean="0"/>
              <a:t>) </a:t>
            </a:r>
            <a:endParaRPr lang="en-US" altLang="zh-TW" sz="3200" dirty="0" smtClean="0"/>
          </a:p>
          <a:p>
            <a:pPr eaLnBrk="1" hangingPunct="1"/>
            <a:r>
              <a:rPr lang="zh-TW" altLang="en-US" sz="3200" dirty="0" smtClean="0"/>
              <a:t>身體： </a:t>
            </a:r>
            <a:r>
              <a:rPr lang="en-US" altLang="zh-TW" sz="3200" dirty="0" smtClean="0"/>
              <a:t>30</a:t>
            </a:r>
            <a:r>
              <a:rPr lang="zh-TW" altLang="en-US" sz="3200" dirty="0" smtClean="0"/>
              <a:t>分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包括</a:t>
            </a:r>
            <a:r>
              <a:rPr lang="zh-TW" altLang="en-US" sz="3200" dirty="0" smtClean="0"/>
              <a:t>形狀，大小，骨骼及尾巴</a:t>
            </a:r>
            <a:r>
              <a:rPr lang="zh-TW" altLang="en-US" sz="3200" dirty="0" smtClean="0"/>
              <a:t>長度</a:t>
            </a:r>
            <a:r>
              <a:rPr lang="en-US" altLang="zh-TW" sz="3200" dirty="0" smtClean="0"/>
              <a:t>)</a:t>
            </a:r>
            <a:endParaRPr lang="en-US" altLang="zh-TW" sz="3200" dirty="0" smtClean="0"/>
          </a:p>
          <a:p>
            <a:pPr eaLnBrk="1" hangingPunct="1"/>
            <a:r>
              <a:rPr lang="zh-TW" altLang="en-US" sz="3200" dirty="0" smtClean="0"/>
              <a:t>毛</a:t>
            </a:r>
            <a:r>
              <a:rPr lang="zh-TW" altLang="en-US" sz="3200" dirty="0" smtClean="0"/>
              <a:t>色： </a:t>
            </a:r>
            <a:r>
              <a:rPr lang="en-US" altLang="zh-TW" sz="3200" dirty="0" smtClean="0"/>
              <a:t>20</a:t>
            </a:r>
            <a:r>
              <a:rPr lang="zh-TW" altLang="en-US" sz="3200" dirty="0" smtClean="0"/>
              <a:t>分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斑紋</a:t>
            </a:r>
            <a:r>
              <a:rPr lang="en-US" altLang="zh-TW" sz="3200" dirty="0" smtClean="0"/>
              <a:t>=10</a:t>
            </a:r>
            <a:r>
              <a:rPr lang="zh-TW" altLang="en-US" sz="3200" dirty="0" smtClean="0"/>
              <a:t>分；顏色</a:t>
            </a:r>
            <a:r>
              <a:rPr lang="en-US" altLang="zh-TW" sz="3200" dirty="0" smtClean="0"/>
              <a:t>=10</a:t>
            </a:r>
            <a:r>
              <a:rPr lang="zh-TW" altLang="en-US" sz="3200" dirty="0" smtClean="0"/>
              <a:t>分</a:t>
            </a:r>
            <a:r>
              <a:rPr lang="en-US" altLang="zh-TW" sz="3200" dirty="0" smtClean="0"/>
              <a:t>)</a:t>
            </a:r>
            <a:endParaRPr lang="en-US" altLang="zh-TW" sz="3200" dirty="0" smtClean="0"/>
          </a:p>
          <a:p>
            <a:pPr eaLnBrk="1" hangingPunct="1"/>
            <a:r>
              <a:rPr lang="zh-TW" altLang="en-US" sz="3200" dirty="0" smtClean="0"/>
              <a:t>披</a:t>
            </a:r>
            <a:r>
              <a:rPr lang="zh-TW" altLang="en-US" sz="3200" dirty="0" smtClean="0"/>
              <a:t>毛： </a:t>
            </a:r>
            <a:r>
              <a:rPr lang="en-US" altLang="zh-TW" sz="3200" dirty="0" smtClean="0"/>
              <a:t>15</a:t>
            </a:r>
            <a:r>
              <a:rPr lang="zh-TW" altLang="en-US" sz="3200" dirty="0" smtClean="0"/>
              <a:t>分 </a:t>
            </a:r>
            <a:endParaRPr lang="en-US" altLang="zh-TW" sz="3200" dirty="0" smtClean="0"/>
          </a:p>
          <a:p>
            <a:pPr eaLnBrk="1" hangingPunct="1"/>
            <a:r>
              <a:rPr lang="zh-TW" altLang="en-US" sz="3200" dirty="0" smtClean="0"/>
              <a:t>眼睛： </a:t>
            </a:r>
            <a:r>
              <a:rPr lang="en-US" altLang="zh-TW" sz="3200" dirty="0" smtClean="0"/>
              <a:t>5</a:t>
            </a:r>
            <a:r>
              <a:rPr lang="zh-TW" altLang="en-US" sz="3200" dirty="0" smtClean="0"/>
              <a:t>分 </a:t>
            </a:r>
            <a:r>
              <a:rPr lang="zh-TW" altLang="en-US" sz="3200" i="1" dirty="0" smtClean="0"/>
              <a:t>            </a:t>
            </a:r>
            <a:r>
              <a:rPr lang="zh-TW" altLang="en-US" sz="2000" i="1" dirty="0" smtClean="0"/>
              <a:t>                 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dirty="0"/>
              <a:t>美國短毛貓毛色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800" dirty="0" smtClean="0"/>
              <a:t>毛色有超過一百種， </a:t>
            </a:r>
            <a:r>
              <a:rPr lang="en-US" altLang="zh-TW" sz="4800" dirty="0" smtClean="0"/>
              <a:t>CFA</a:t>
            </a:r>
            <a:r>
              <a:rPr lang="zh-TW" altLang="en-US" sz="4800" dirty="0" smtClean="0"/>
              <a:t>承認顏色總共有到</a:t>
            </a:r>
            <a:r>
              <a:rPr lang="en-US" altLang="zh-TW" sz="4800" dirty="0" smtClean="0"/>
              <a:t>62</a:t>
            </a:r>
            <a:r>
              <a:rPr lang="zh-TW" altLang="en-US" sz="4800" dirty="0" smtClean="0"/>
              <a:t>種，其中包括白色、黑色、藍色、紅色等．．．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貓在生物中的位置</a:t>
            </a:r>
            <a:endParaRPr lang="zh-TW" altLang="en-US"/>
          </a:p>
        </p:txBody>
      </p:sp>
      <p:sp>
        <p:nvSpPr>
          <p:cNvPr id="39938" name="內容版面配置區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zh-TW" altLang="en-US" sz="3600" dirty="0" smtClean="0"/>
              <a:t>貓的</a:t>
            </a:r>
            <a:r>
              <a:rPr lang="zh-TW" altLang="en-US" sz="3600" dirty="0" smtClean="0"/>
              <a:t>分類：「</a:t>
            </a:r>
            <a:r>
              <a:rPr lang="zh-TW" altLang="en-US" sz="3600" dirty="0" smtClean="0"/>
              <a:t>動物界</a:t>
            </a:r>
            <a:r>
              <a:rPr lang="en-US" altLang="zh-TW" sz="3600" dirty="0" smtClean="0"/>
              <a:t>/</a:t>
            </a:r>
            <a:r>
              <a:rPr lang="zh-TW" altLang="en-US" sz="3600" dirty="0" smtClean="0"/>
              <a:t>脊索動物門</a:t>
            </a:r>
            <a:r>
              <a:rPr lang="en-US" altLang="zh-TW" sz="3600" dirty="0" smtClean="0"/>
              <a:t>/</a:t>
            </a:r>
            <a:r>
              <a:rPr lang="zh-TW" altLang="en-US" sz="3600" dirty="0" smtClean="0"/>
              <a:t>哺乳綱</a:t>
            </a:r>
            <a:r>
              <a:rPr lang="en-US" altLang="zh-TW" sz="3600" dirty="0" smtClean="0"/>
              <a:t>/</a:t>
            </a:r>
            <a:r>
              <a:rPr lang="zh-TW" altLang="en-US" sz="3600" dirty="0" smtClean="0"/>
              <a:t>貓科</a:t>
            </a:r>
            <a:r>
              <a:rPr lang="en-US" altLang="zh-TW" sz="3600" dirty="0" smtClean="0"/>
              <a:t>/</a:t>
            </a:r>
            <a:r>
              <a:rPr lang="zh-TW" altLang="en-US" sz="3600" dirty="0" smtClean="0"/>
              <a:t>貓屬</a:t>
            </a:r>
            <a:r>
              <a:rPr lang="en-US" altLang="zh-TW" sz="3600" dirty="0" smtClean="0"/>
              <a:t>/</a:t>
            </a:r>
            <a:r>
              <a:rPr lang="zh-TW" altLang="en-US" sz="3600" dirty="0" smtClean="0"/>
              <a:t>班貓種</a:t>
            </a:r>
            <a:r>
              <a:rPr lang="en-US" altLang="zh-TW" sz="3600" dirty="0" smtClean="0"/>
              <a:t>/</a:t>
            </a:r>
            <a:r>
              <a:rPr lang="zh-TW" altLang="en-US" sz="3600" dirty="0" smtClean="0"/>
              <a:t>家貓亞種」</a:t>
            </a:r>
            <a:endParaRPr lang="en-US" altLang="zh-TW" sz="3600" dirty="0" smtClean="0"/>
          </a:p>
          <a:p>
            <a:pPr eaLnBrk="1" hangingPunct="1">
              <a:buFont typeface="Wingdings" pitchFamily="2" charset="2"/>
              <a:buChar char="l"/>
            </a:pPr>
            <a:r>
              <a:rPr lang="zh-TW" altLang="en-US" sz="3600" dirty="0" smtClean="0"/>
              <a:t>斑貓</a:t>
            </a:r>
            <a:r>
              <a:rPr lang="zh-TW" altLang="en-US" sz="3600" dirty="0" smtClean="0"/>
              <a:t>種：可以</a:t>
            </a:r>
            <a:r>
              <a:rPr lang="zh-TW" altLang="en-US" sz="3600" dirty="0" smtClean="0"/>
              <a:t>稱為野貓和山貓。是一種小型的貓科動物。它有六個亞種，分別是歐洲野貓、亞洲野貓、中國野貓、非洲野貓、南非野貓，還有人類馴養的家貓等等。</a:t>
            </a:r>
            <a:endParaRPr lang="en-US" altLang="zh-TW" sz="3600" dirty="0" smtClean="0"/>
          </a:p>
          <a:p>
            <a:pPr eaLnBrk="1" hangingPunct="1">
              <a:buFont typeface="Cambria" pitchFamily="18" charset="0"/>
              <a:buNone/>
            </a:pP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dirty="0"/>
              <a:t>美國短毛貓性格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68263" indent="0" eaLnBrk="1" hangingPunct="1">
              <a:buFont typeface="Arial" charset="0"/>
              <a:buNone/>
              <a:defRPr/>
            </a:pPr>
            <a:r>
              <a:rPr lang="en-US" altLang="zh-TW" sz="3600" dirty="0" smtClean="0"/>
              <a:t>1.</a:t>
            </a:r>
            <a:r>
              <a:rPr lang="zh-TW" altLang="en-US" sz="3600" dirty="0" smtClean="0"/>
              <a:t>個性黏</a:t>
            </a:r>
            <a:r>
              <a:rPr lang="zh-TW" altLang="en-US" sz="3600" dirty="0" smtClean="0"/>
              <a:t>人：美國</a:t>
            </a:r>
            <a:r>
              <a:rPr lang="zh-TW" altLang="en-US" sz="3600" dirty="0" smtClean="0"/>
              <a:t>短毛貓個性溫和不孤僻，而且十分親近人，對於初次飼養的貓咪的人，比較容易入手。</a:t>
            </a:r>
            <a:endParaRPr lang="en-US" altLang="zh-TW" sz="3600" dirty="0" smtClean="0"/>
          </a:p>
          <a:p>
            <a:pPr marL="68263" indent="0" eaLnBrk="1" hangingPunct="1">
              <a:buFont typeface="Arial" charset="0"/>
              <a:buNone/>
              <a:defRPr/>
            </a:pPr>
            <a:endParaRPr lang="en-US" altLang="zh-TW" sz="3600" dirty="0" smtClean="0"/>
          </a:p>
          <a:p>
            <a:pPr marL="68263" indent="0" eaLnBrk="1" hangingPunct="1">
              <a:buFont typeface="Arial" charset="0"/>
              <a:buNone/>
              <a:defRPr/>
            </a:pPr>
            <a:r>
              <a:rPr lang="en-US" altLang="zh-TW" sz="3600" dirty="0" smtClean="0"/>
              <a:t>2.</a:t>
            </a:r>
            <a:r>
              <a:rPr lang="zh-TW" altLang="en-US" sz="3600" dirty="0" smtClean="0"/>
              <a:t>好奇心</a:t>
            </a:r>
            <a:r>
              <a:rPr lang="zh-TW" altLang="en-US" sz="3600" dirty="0" smtClean="0"/>
              <a:t>重：</a:t>
            </a:r>
            <a:r>
              <a:rPr lang="en-US" altLang="zh-TW" sz="3600" dirty="0" smtClean="0"/>
              <a:t>1</a:t>
            </a:r>
            <a:r>
              <a:rPr lang="zh-TW" altLang="en-US" sz="3600" dirty="0" smtClean="0"/>
              <a:t>歲以下的幼貓好奇心重，喜歡玩各種新奇東西，平時也喜歡找主人一起玩耍，建議主人須要多花一些時間陪伴幼貓。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600"/>
              <a:t>美國短毛貓生活</a:t>
            </a:r>
            <a:r>
              <a:rPr lang="zh-TW" altLang="en-US" sz="6600" smtClean="0"/>
              <a:t>習性</a:t>
            </a:r>
            <a:endParaRPr lang="zh-TW" altLang="en-US" sz="6600"/>
          </a:p>
        </p:txBody>
      </p:sp>
      <p:sp>
        <p:nvSpPr>
          <p:cNvPr id="6246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4724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Cambria" pitchFamily="18" charset="0"/>
              <a:buNone/>
            </a:pPr>
            <a:r>
              <a:rPr lang="zh-CN" altLang="en-US" sz="3600" smtClean="0">
                <a:cs typeface="华文行楷"/>
              </a:rPr>
              <a:t>美</a:t>
            </a:r>
            <a:r>
              <a:rPr lang="zh-TW" altLang="en-US" sz="3600" smtClean="0"/>
              <a:t>國</a:t>
            </a:r>
            <a:r>
              <a:rPr lang="zh-CN" altLang="en-US" sz="3600" smtClean="0">
                <a:cs typeface="华文行楷"/>
              </a:rPr>
              <a:t>短毛猫</a:t>
            </a:r>
            <a:r>
              <a:rPr lang="zh-TW" altLang="en-US" sz="3600" smtClean="0"/>
              <a:t>遺傳</a:t>
            </a:r>
            <a:r>
              <a:rPr lang="zh-CN" altLang="en-US" sz="3600" smtClean="0">
                <a:cs typeface="华文行楷"/>
              </a:rPr>
              <a:t>了其祖先的健</a:t>
            </a:r>
            <a:r>
              <a:rPr lang="zh-TW" altLang="en-US" sz="3600" smtClean="0"/>
              <a:t>壯</a:t>
            </a:r>
            <a:r>
              <a:rPr lang="zh-CN" altLang="en-US" sz="3600" smtClean="0">
                <a:cs typeface="华文行楷"/>
              </a:rPr>
              <a:t>、勇敢</a:t>
            </a:r>
            <a:r>
              <a:rPr lang="zh-TW" altLang="en-US" sz="3600" smtClean="0">
                <a:ea typeface="华文行楷"/>
                <a:cs typeface="华文行楷"/>
              </a:rPr>
              <a:t>又</a:t>
            </a:r>
            <a:r>
              <a:rPr lang="zh-CN" altLang="en-US" sz="3600" smtClean="0">
                <a:cs typeface="华文行楷"/>
              </a:rPr>
              <a:t>吃苦耐</a:t>
            </a:r>
            <a:r>
              <a:rPr lang="zh-TW" altLang="en-US" sz="3600" smtClean="0"/>
              <a:t>勞</a:t>
            </a:r>
            <a:r>
              <a:rPr lang="zh-CN" altLang="en-US" sz="3600" smtClean="0">
                <a:cs typeface="华文行楷"/>
              </a:rPr>
              <a:t>，性格</a:t>
            </a:r>
            <a:r>
              <a:rPr lang="zh-TW" altLang="en-US" sz="3600" smtClean="0">
                <a:ea typeface="华文行楷"/>
                <a:cs typeface="华文行楷"/>
              </a:rPr>
              <a:t>很</a:t>
            </a:r>
            <a:r>
              <a:rPr lang="zh-CN" altLang="en-US" sz="3600" smtClean="0">
                <a:cs typeface="华文行楷"/>
              </a:rPr>
              <a:t>温和，不</a:t>
            </a:r>
            <a:r>
              <a:rPr lang="zh-TW" altLang="en-US" sz="3600" smtClean="0"/>
              <a:t>會</a:t>
            </a:r>
            <a:r>
              <a:rPr lang="zh-CN" altLang="en-US" sz="3600" smtClean="0">
                <a:cs typeface="华文行楷"/>
              </a:rPr>
              <a:t>因</a:t>
            </a:r>
            <a:r>
              <a:rPr lang="zh-TW" altLang="en-US" sz="3600" smtClean="0">
                <a:ea typeface="华文行楷"/>
                <a:cs typeface="华文行楷"/>
              </a:rPr>
              <a:t>為</a:t>
            </a:r>
            <a:r>
              <a:rPr lang="zh-TW" altLang="en-US" sz="3600" smtClean="0"/>
              <a:t>環境</a:t>
            </a:r>
            <a:r>
              <a:rPr lang="zh-CN" altLang="en-US" sz="3600" smtClean="0">
                <a:cs typeface="华文行楷"/>
              </a:rPr>
              <a:t>或</a:t>
            </a:r>
            <a:r>
              <a:rPr lang="zh-TW" altLang="en-US" sz="3600" smtClean="0">
                <a:ea typeface="华文行楷"/>
                <a:cs typeface="华文行楷"/>
              </a:rPr>
              <a:t>者是</a:t>
            </a:r>
            <a:r>
              <a:rPr lang="zh-CN" altLang="en-US" sz="3600" smtClean="0">
                <a:cs typeface="华文行楷"/>
              </a:rPr>
              <a:t>心情的改</a:t>
            </a:r>
            <a:r>
              <a:rPr lang="zh-TW" altLang="en-US" sz="3600" smtClean="0"/>
              <a:t>變</a:t>
            </a:r>
            <a:r>
              <a:rPr lang="zh-CN" altLang="en-US" sz="3600" smtClean="0">
                <a:cs typeface="华文行楷"/>
              </a:rPr>
              <a:t>而改</a:t>
            </a:r>
            <a:r>
              <a:rPr lang="zh-TW" altLang="en-US" sz="3600" smtClean="0"/>
              <a:t>變</a:t>
            </a:r>
            <a:r>
              <a:rPr lang="zh-CN" altLang="en-US" sz="3600" smtClean="0">
                <a:cs typeface="华文行楷"/>
              </a:rPr>
              <a:t>。</a:t>
            </a:r>
            <a:r>
              <a:rPr lang="zh-TW" altLang="en-US" sz="3600" smtClean="0"/>
              <a:t>充滿</a:t>
            </a:r>
            <a:r>
              <a:rPr lang="zh-CN" altLang="en-US" sz="3600" smtClean="0">
                <a:cs typeface="华文行楷"/>
              </a:rPr>
              <a:t>耐性、</a:t>
            </a:r>
            <a:r>
              <a:rPr lang="zh-TW" altLang="en-US" sz="3600" smtClean="0"/>
              <a:t>和藹</a:t>
            </a:r>
            <a:r>
              <a:rPr lang="zh-CN" altLang="en-US" sz="3600" smtClean="0">
                <a:cs typeface="华文行楷"/>
              </a:rPr>
              <a:t>可</a:t>
            </a:r>
            <a:r>
              <a:rPr lang="zh-TW" altLang="en-US" sz="3600" smtClean="0"/>
              <a:t>親</a:t>
            </a:r>
            <a:r>
              <a:rPr lang="zh-CN" altLang="en-US" sz="3600" smtClean="0">
                <a:cs typeface="华文行楷"/>
              </a:rPr>
              <a:t>，不</a:t>
            </a:r>
            <a:r>
              <a:rPr lang="zh-TW" altLang="en-US" sz="3600" smtClean="0"/>
              <a:t>會亂發</a:t>
            </a:r>
            <a:r>
              <a:rPr lang="zh-CN" altLang="en-US" sz="3600" smtClean="0">
                <a:cs typeface="华文行楷"/>
              </a:rPr>
              <a:t>脾</a:t>
            </a:r>
            <a:r>
              <a:rPr lang="zh-TW" altLang="en-US" sz="3600" smtClean="0"/>
              <a:t>氣</a:t>
            </a:r>
            <a:r>
              <a:rPr lang="zh-CN" altLang="en-US" sz="3600" smtClean="0">
                <a:cs typeface="华文行楷"/>
              </a:rPr>
              <a:t>，不喜</a:t>
            </a:r>
            <a:r>
              <a:rPr lang="zh-TW" altLang="en-US" sz="3600" smtClean="0"/>
              <a:t>歡亂亂叫</a:t>
            </a:r>
            <a:r>
              <a:rPr lang="zh-CN" altLang="en-US" sz="3600" smtClean="0">
                <a:cs typeface="华文行楷"/>
              </a:rPr>
              <a:t>，</a:t>
            </a:r>
            <a:r>
              <a:rPr lang="zh-TW" altLang="en-US" sz="3600" smtClean="0"/>
              <a:t>適合</a:t>
            </a:r>
            <a:r>
              <a:rPr lang="zh-CN" altLang="en-US" sz="3600" smtClean="0">
                <a:cs typeface="华文行楷"/>
              </a:rPr>
              <a:t>有小孩子的家庭</a:t>
            </a:r>
            <a:r>
              <a:rPr lang="zh-TW" altLang="en-US" sz="3600" smtClean="0"/>
              <a:t>飼養</a:t>
            </a:r>
            <a:r>
              <a:rPr lang="zh-CN" altLang="en-US" sz="3600" smtClean="0">
                <a:cs typeface="华文行楷"/>
              </a:rPr>
              <a:t>。美</a:t>
            </a:r>
            <a:r>
              <a:rPr lang="zh-TW" altLang="en-US" sz="3600" smtClean="0"/>
              <a:t>國</a:t>
            </a:r>
            <a:r>
              <a:rPr lang="zh-CN" altLang="en-US" sz="3600" smtClean="0">
                <a:cs typeface="华文行楷"/>
              </a:rPr>
              <a:t>短毛猫</a:t>
            </a:r>
            <a:r>
              <a:rPr lang="zh-TW" altLang="en-US" sz="3600" smtClean="0"/>
              <a:t>抵抗力比較強。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同學活動</a:t>
            </a:r>
            <a:endParaRPr lang="zh-TW" altLang="en-US"/>
          </a:p>
        </p:txBody>
      </p:sp>
      <p:sp>
        <p:nvSpPr>
          <p:cNvPr id="6349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zh-TW" altLang="en-US" dirty="0" smtClean="0"/>
              <a:t>家中有養貓的</a:t>
            </a:r>
            <a:r>
              <a:rPr lang="zh-TW" altLang="en-US" dirty="0" smtClean="0"/>
              <a:t>同學：拍</a:t>
            </a:r>
            <a:r>
              <a:rPr lang="zh-TW" altLang="en-US" dirty="0" smtClean="0"/>
              <a:t>自家的貓，</a:t>
            </a:r>
            <a:r>
              <a:rPr lang="en-US" altLang="zh-TW" dirty="0" smtClean="0"/>
              <a:t>1~3</a:t>
            </a:r>
            <a:r>
              <a:rPr lang="zh-TW" altLang="en-US" dirty="0" smtClean="0"/>
              <a:t>分鐘。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l"/>
            </a:pPr>
            <a:r>
              <a:rPr lang="zh-TW" altLang="en-US" dirty="0" smtClean="0"/>
              <a:t>家中沒養貓的</a:t>
            </a:r>
            <a:r>
              <a:rPr lang="zh-TW" altLang="en-US" dirty="0" smtClean="0"/>
              <a:t>同學：上網</a:t>
            </a:r>
            <a:r>
              <a:rPr lang="zh-TW" altLang="en-US" dirty="0" smtClean="0"/>
              <a:t>找貓的影片，剪出 </a:t>
            </a:r>
            <a:r>
              <a:rPr lang="en-US" altLang="zh-TW" dirty="0" smtClean="0"/>
              <a:t>1~3 </a:t>
            </a:r>
            <a:r>
              <a:rPr lang="zh-TW" altLang="en-US" dirty="0" smtClean="0"/>
              <a:t>分鐘。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l"/>
            </a:pPr>
            <a:r>
              <a:rPr lang="zh-TW" altLang="en-US" dirty="0" smtClean="0"/>
              <a:t>上傳到 </a:t>
            </a:r>
            <a:r>
              <a:rPr lang="en-US" altLang="zh-TW" dirty="0" smtClean="0"/>
              <a:t>6years.jendo.org </a:t>
            </a:r>
            <a:r>
              <a:rPr lang="zh-TW" altLang="en-US" dirty="0" smtClean="0"/>
              <a:t>的個人</a:t>
            </a:r>
            <a:r>
              <a:rPr lang="zh-TW" altLang="en-US" dirty="0" smtClean="0"/>
              <a:t>資料夾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不是 </a:t>
            </a:r>
            <a:r>
              <a:rPr lang="en-US" altLang="zh-TW" dirty="0" smtClean="0"/>
              <a:t>jendo.org </a:t>
            </a:r>
            <a:r>
              <a:rPr lang="zh-TW" altLang="en-US" dirty="0" smtClean="0"/>
              <a:t>的個人</a:t>
            </a:r>
            <a:r>
              <a:rPr lang="zh-TW" altLang="en-US" dirty="0" smtClean="0"/>
              <a:t>資料夾</a:t>
            </a:r>
            <a:r>
              <a:rPr lang="en-US" altLang="zh-TW" smtClean="0"/>
              <a:t>)</a:t>
            </a:r>
            <a:r>
              <a:rPr lang="zh-TW" altLang="en-US" smtClean="0"/>
              <a:t>。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想想</a:t>
            </a:r>
            <a:r>
              <a:rPr lang="zh-TW" altLang="en-US" dirty="0" smtClean="0"/>
              <a:t>看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altLang="zh-TW" dirty="0" smtClean="0"/>
              <a:t>Q</a:t>
            </a:r>
            <a:r>
              <a:rPr lang="zh-TW" altLang="en-US" dirty="0" smtClean="0"/>
              <a:t>： </a:t>
            </a:r>
            <a:r>
              <a:rPr lang="zh-TW" altLang="en-US" dirty="0" smtClean="0"/>
              <a:t>什麼</a:t>
            </a:r>
            <a:r>
              <a:rPr lang="zh-TW" altLang="en-US" dirty="0"/>
              <a:t>是同種生物？英國短毛</a:t>
            </a:r>
            <a:r>
              <a:rPr lang="zh-TW" altLang="en-US" dirty="0" smtClean="0"/>
              <a:t>貓、歐洲</a:t>
            </a:r>
            <a:r>
              <a:rPr lang="zh-TW" altLang="en-US" dirty="0"/>
              <a:t>短毛</a:t>
            </a:r>
            <a:r>
              <a:rPr lang="zh-TW" altLang="en-US" dirty="0" smtClean="0"/>
              <a:t>貓、英國</a:t>
            </a:r>
            <a:r>
              <a:rPr lang="zh-TW" altLang="en-US" dirty="0"/>
              <a:t>短毛貓、緬甸貓和</a:t>
            </a:r>
            <a:r>
              <a:rPr lang="zh-TW" altLang="en-US" dirty="0" smtClean="0"/>
              <a:t>波斯貓是同種生物嗎</a:t>
            </a:r>
            <a:r>
              <a:rPr lang="en-US" altLang="zh-TW" dirty="0" smtClean="0"/>
              <a:t>?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en-US" altLang="zh-TW" dirty="0" smtClean="0"/>
              <a:t>A</a:t>
            </a:r>
            <a:r>
              <a:rPr lang="zh-TW" altLang="en-US" dirty="0" smtClean="0"/>
              <a:t>： </a:t>
            </a:r>
            <a:r>
              <a:rPr lang="zh-TW" altLang="en-US" dirty="0" smtClean="0"/>
              <a:t>常見</a:t>
            </a:r>
            <a:r>
              <a:rPr lang="zh-TW" altLang="en-US" dirty="0"/>
              <a:t>的貓，雖然</a:t>
            </a:r>
            <a:r>
              <a:rPr lang="zh-TW" altLang="en-US" dirty="0" smtClean="0"/>
              <a:t>有</a:t>
            </a:r>
            <a:r>
              <a:rPr lang="zh-TW" altLang="en-US" dirty="0"/>
              <a:t>英國短毛貓、歐洲短毛貓、英國短毛貓、緬甸貓和</a:t>
            </a:r>
            <a:r>
              <a:rPr lang="zh-TW" altLang="en-US" dirty="0" smtClean="0"/>
              <a:t>波斯貓等不同樣</a:t>
            </a:r>
            <a:r>
              <a:rPr lang="zh-TW" altLang="en-US" dirty="0"/>
              <a:t>貌</a:t>
            </a:r>
            <a:r>
              <a:rPr lang="zh-TW" altLang="en-US" dirty="0" smtClean="0"/>
              <a:t>，</a:t>
            </a:r>
            <a:r>
              <a:rPr lang="zh-TW" altLang="en-US" dirty="0"/>
              <a:t>但牠們彼此仍能交配而產生具有生殖能力的後代，所以歸類為同種生物。</a:t>
            </a:r>
          </a:p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endParaRPr lang="en-US" altLang="zh-TW" dirty="0" smtClean="0"/>
          </a:p>
          <a:p>
            <a:pPr marL="0" indent="0" eaLnBrk="1" fontAlgn="auto" hangingPunct="1">
              <a:spcAft>
                <a:spcPts val="0"/>
              </a:spcAft>
              <a:buFont typeface="Cambria"/>
              <a:buNone/>
              <a:defRPr/>
            </a:pPr>
            <a:r>
              <a:rPr lang="zh-TW" altLang="en-US" dirty="0" smtClean="0"/>
              <a:t>* 其他</a:t>
            </a:r>
            <a:r>
              <a:rPr lang="zh-TW" altLang="en-US" dirty="0" smtClean="0"/>
              <a:t>例子：</a:t>
            </a:r>
            <a:endParaRPr lang="zh-TW" altLang="en-US" dirty="0"/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dirty="0"/>
              <a:t>不同特徵的狗，交配後能產生具有生殖能力的狗。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r>
              <a:rPr lang="zh-TW" altLang="en-US" dirty="0"/>
              <a:t>不同膚色的人種，交配後能產生具有生殖能力的人。</a:t>
            </a:r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endParaRPr lang="en-US" altLang="zh-TW" dirty="0"/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endParaRPr lang="zh-TW" altLang="en-US" dirty="0"/>
          </a:p>
          <a:p>
            <a:pPr eaLnBrk="1" fontAlgn="auto" hangingPunct="1">
              <a:spcAft>
                <a:spcPts val="0"/>
              </a:spcAft>
              <a:buFont typeface="Cambria"/>
              <a:buChar char="+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9903" y="-243408"/>
            <a:ext cx="89644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5400" smtClean="0"/>
              <a:t/>
            </a:r>
            <a:br>
              <a:rPr lang="en-US" altLang="zh-TW" sz="5400" smtClean="0"/>
            </a:br>
            <a:r>
              <a:rPr lang="zh-TW" altLang="en-US" sz="5000" smtClean="0"/>
              <a:t>猜猜看中間這隻這是什麼動物</a:t>
            </a:r>
            <a:r>
              <a:rPr lang="en-US" altLang="zh-TW" sz="5000" smtClean="0"/>
              <a:t>?</a:t>
            </a:r>
            <a:endParaRPr lang="zh-TW" altLang="en-US" sz="5000"/>
          </a:p>
        </p:txBody>
      </p:sp>
      <p:pic>
        <p:nvPicPr>
          <p:cNvPr id="66562" name="內容版面配置區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17638"/>
            <a:ext cx="8229600" cy="5106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96186"/>
            <a:ext cx="3048000" cy="132145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dirty="0"/>
              <a:t>想想</a:t>
            </a:r>
            <a:r>
              <a:rPr lang="zh-TW" altLang="en-US" sz="4400" dirty="0" smtClean="0"/>
              <a:t>看</a:t>
            </a:r>
            <a:r>
              <a:rPr lang="en-US" altLang="zh-TW" sz="4400" dirty="0" smtClean="0"/>
              <a:t>(</a:t>
            </a:r>
            <a:r>
              <a:rPr lang="zh-TW" altLang="en-US" sz="4400" dirty="0" smtClean="0"/>
              <a:t>二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  <p:sp>
        <p:nvSpPr>
          <p:cNvPr id="67586" name="內容版面配置區 2"/>
          <p:cNvSpPr>
            <a:spLocks noGrp="1"/>
          </p:cNvSpPr>
          <p:nvPr>
            <p:ph idx="1"/>
          </p:nvPr>
        </p:nvSpPr>
        <p:spPr>
          <a:xfrm>
            <a:off x="3352800" y="381000"/>
            <a:ext cx="5410200" cy="5745163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67587" name="文字版面配置區 6"/>
          <p:cNvSpPr>
            <a:spLocks noGrp="1"/>
          </p:cNvSpPr>
          <p:nvPr>
            <p:ph type="body" sz="half" idx="2"/>
          </p:nvPr>
        </p:nvSpPr>
        <p:spPr>
          <a:xfrm>
            <a:off x="327025" y="1417638"/>
            <a:ext cx="2805113" cy="5035550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虎獅就是俗稱的</a:t>
            </a:r>
            <a:r>
              <a:rPr lang="en-US" altLang="zh-TW" sz="3200" dirty="0" smtClean="0"/>
              <a:t>『</a:t>
            </a:r>
            <a:r>
              <a:rPr lang="zh-TW" altLang="en-US" sz="3200" dirty="0" smtClean="0"/>
              <a:t>彪</a:t>
            </a:r>
            <a:r>
              <a:rPr lang="en-US" altLang="zh-TW" sz="3200" dirty="0" smtClean="0"/>
              <a:t>』</a:t>
            </a:r>
            <a:r>
              <a:rPr lang="zh-TW" altLang="en-US" sz="3200" dirty="0" smtClean="0"/>
              <a:t>，但是，彪在自然狀況下卻沒有生殖能力。由以上的線索來看，老虎和獅子是否為同種生物呢？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67588" name="內容版面配置區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81375" y="260350"/>
            <a:ext cx="5381625" cy="6408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/>
              <a:t>彪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914400" y="1628775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虎獅就是俗稱的</a:t>
            </a:r>
            <a:r>
              <a:rPr lang="en-US" altLang="zh-TW" dirty="0"/>
              <a:t>『</a:t>
            </a:r>
            <a:r>
              <a:rPr lang="zh-TW" altLang="en-US" dirty="0"/>
              <a:t>彪</a:t>
            </a:r>
            <a:r>
              <a:rPr lang="en-US" altLang="zh-TW" dirty="0"/>
              <a:t>』</a:t>
            </a:r>
            <a:r>
              <a:rPr lang="zh-TW" altLang="en-US" dirty="0"/>
              <a:t>，</a:t>
            </a:r>
            <a:r>
              <a:rPr lang="en-US" altLang="zh-TW" dirty="0"/>
              <a:t>『</a:t>
            </a:r>
            <a:r>
              <a:rPr lang="zh-TW" altLang="en-US" dirty="0"/>
              <a:t>彪</a:t>
            </a:r>
            <a:r>
              <a:rPr lang="en-US" altLang="zh-TW" dirty="0"/>
              <a:t>』</a:t>
            </a:r>
            <a:r>
              <a:rPr lang="zh-TW" altLang="en-US" dirty="0"/>
              <a:t>是老虎和獅子的配種而成的。但是，彪沒有生殖能力。由以上的線索來看，老虎和獅子是否為同種生物呢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marL="0" indent="0" eaLnBrk="1" hangingPunct="1">
              <a:buFont typeface="Cambria" pitchFamily="18" charset="0"/>
              <a:buNone/>
              <a:defRPr/>
            </a:pPr>
            <a:endParaRPr lang="zh-TW" altLang="en-US" dirty="0"/>
          </a:p>
          <a:p>
            <a:pPr eaLnBrk="1" hangingPunct="1">
              <a:defRPr/>
            </a:pPr>
            <a:r>
              <a:rPr lang="zh-TW" altLang="en-US" dirty="0"/>
              <a:t>老虎和獅子所產生的後代</a:t>
            </a:r>
            <a:r>
              <a:rPr lang="en-US" altLang="zh-TW" dirty="0"/>
              <a:t>--</a:t>
            </a:r>
            <a:r>
              <a:rPr lang="zh-TW" altLang="en-US" dirty="0"/>
              <a:t>彪，在自然狀況下不具有生殖能力，代表老虎和獅子並非同種生物。</a:t>
            </a: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人類馴養貓的</a:t>
            </a:r>
            <a:r>
              <a:rPr lang="zh-TW" altLang="en-US" dirty="0" smtClean="0"/>
              <a:t>過程</a:t>
            </a:r>
            <a:endParaRPr lang="zh-TW" altLang="en-US" dirty="0"/>
          </a:p>
        </p:txBody>
      </p:sp>
      <p:sp>
        <p:nvSpPr>
          <p:cNvPr id="4096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zh-TW" altLang="en-US" dirty="0" smtClean="0"/>
              <a:t>古代人都把貓當食物吃</a:t>
            </a:r>
            <a:r>
              <a:rPr lang="zh-TW" altLang="en-US" dirty="0" smtClean="0"/>
              <a:t>，所以在</a:t>
            </a:r>
            <a:r>
              <a:rPr lang="zh-TW" altLang="en-US" dirty="0" smtClean="0"/>
              <a:t>古代人住過的洞穴裡有發現貓骨。一萬多年前，人類開始發展農業儲存榖物，必須重視鼠害，於是馴養貓來抓老鼠。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Char char="l"/>
            </a:pPr>
            <a:r>
              <a:rPr lang="zh-TW" altLang="en-US" dirty="0" smtClean="0"/>
              <a:t>兩河流域和埃及最早</a:t>
            </a:r>
            <a:endParaRPr lang="en-US" altLang="zh-TW" dirty="0" smtClean="0"/>
          </a:p>
          <a:p>
            <a:pPr eaLnBrk="1" hangingPunct="1">
              <a:buFont typeface="Cambria" pitchFamily="18" charset="0"/>
              <a:buNone/>
            </a:pPr>
            <a:r>
              <a:rPr lang="zh-TW" altLang="en-US" dirty="0" smtClean="0"/>
              <a:t>　馴養貓</a:t>
            </a:r>
          </a:p>
        </p:txBody>
      </p:sp>
      <p:pic>
        <p:nvPicPr>
          <p:cNvPr id="40963" name="圖片 3" descr="Mouse_ki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429000"/>
            <a:ext cx="35718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從９公尺跳下</a:t>
            </a:r>
            <a:endParaRPr lang="zh-TW" altLang="en-US"/>
          </a:p>
        </p:txBody>
      </p:sp>
      <p:pic>
        <p:nvPicPr>
          <p:cNvPr id="41986" name="內容版面配置區 3" descr="cat fly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714500"/>
            <a:ext cx="7358063" cy="47244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貓爪會伸縮</a:t>
            </a:r>
            <a:endParaRPr lang="zh-TW" altLang="en-US"/>
          </a:p>
        </p:txBody>
      </p:sp>
      <p:pic>
        <p:nvPicPr>
          <p:cNvPr id="43010" name="內容版面配置區 3" descr="cat cla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357313"/>
            <a:ext cx="3571875" cy="3795712"/>
          </a:xfrm>
        </p:spPr>
      </p:pic>
      <p:pic>
        <p:nvPicPr>
          <p:cNvPr id="43011" name="圖片 4" descr="cat claw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857500"/>
            <a:ext cx="38576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339325"/>
            <a:ext cx="8229600" cy="10709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繁殖</a:t>
            </a:r>
            <a:endParaRPr lang="zh-TW" altLang="en-US" dirty="0"/>
          </a:p>
        </p:txBody>
      </p:sp>
      <p:sp>
        <p:nvSpPr>
          <p:cNvPr id="44034" name="內容版面配置區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zh-TW" altLang="en-US" dirty="0" smtClean="0"/>
              <a:t>發情期：猫</a:t>
            </a:r>
            <a:r>
              <a:rPr lang="zh-TW" altLang="en-US" dirty="0" smtClean="0"/>
              <a:t>的發情期都是從冬末到夏初，沒有懷孕的母貓每隔</a:t>
            </a:r>
            <a:r>
              <a:rPr lang="en-US" altLang="zh-TW" dirty="0" smtClean="0"/>
              <a:t>14</a:t>
            </a:r>
            <a:r>
              <a:rPr lang="zh-TW" altLang="en-US" dirty="0" smtClean="0"/>
              <a:t>～</a:t>
            </a:r>
            <a:r>
              <a:rPr lang="en-US" altLang="zh-TW" dirty="0" smtClean="0"/>
              <a:t>21</a:t>
            </a:r>
            <a:r>
              <a:rPr lang="zh-TW" altLang="en-US" dirty="0" smtClean="0"/>
              <a:t>天會發情一次，時間持續</a:t>
            </a:r>
            <a:r>
              <a:rPr lang="en-US" altLang="zh-TW" dirty="0" smtClean="0"/>
              <a:t>3</a:t>
            </a:r>
            <a:r>
              <a:rPr lang="zh-TW" altLang="en-US" dirty="0" smtClean="0"/>
              <a:t>～</a:t>
            </a:r>
            <a:r>
              <a:rPr lang="en-US" altLang="zh-TW" dirty="0" smtClean="0"/>
              <a:t>6</a:t>
            </a:r>
            <a:r>
              <a:rPr lang="zh-TW" altLang="en-US" dirty="0" smtClean="0"/>
              <a:t>天 。 大部分的貓懷孕期都是在</a:t>
            </a:r>
            <a:r>
              <a:rPr lang="en-US" altLang="zh-TW" dirty="0" smtClean="0"/>
              <a:t>63</a:t>
            </a:r>
            <a:r>
              <a:rPr lang="zh-TW" altLang="en-US" dirty="0" smtClean="0"/>
              <a:t>天，幼貓會在</a:t>
            </a:r>
            <a:r>
              <a:rPr lang="en-US" altLang="zh-TW" dirty="0" smtClean="0"/>
              <a:t>6</a:t>
            </a:r>
            <a:r>
              <a:rPr lang="zh-TW" altLang="en-US" dirty="0" smtClean="0"/>
              <a:t>周到</a:t>
            </a:r>
            <a:r>
              <a:rPr lang="en-US" altLang="zh-TW" dirty="0" smtClean="0"/>
              <a:t>7</a:t>
            </a:r>
            <a:r>
              <a:rPr lang="zh-TW" altLang="en-US" dirty="0" smtClean="0"/>
              <a:t>周斷奶。而雌貓的</a:t>
            </a:r>
            <a:r>
              <a:rPr lang="zh-TW" altLang="en-US" dirty="0" smtClean="0"/>
              <a:t>子宮有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個子房。  </a:t>
            </a:r>
          </a:p>
        </p:txBody>
      </p:sp>
      <p:pic>
        <p:nvPicPr>
          <p:cNvPr id="44035" name="Picture 4" descr="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027488"/>
            <a:ext cx="42116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184650"/>
            <a:ext cx="328612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95288" y="4437063"/>
            <a:ext cx="5762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folHlink"/>
                </a:solidFill>
              </a:rPr>
              <a:t>六個月大的小貓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459788" y="2060575"/>
            <a:ext cx="5762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chemeClr val="hlink"/>
                </a:solidFill>
              </a:rPr>
              <a:t>剛會睜眼的貓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0200" y="1952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貓咪不能吃的</a:t>
            </a:r>
            <a:r>
              <a:rPr lang="zh-TW" altLang="en-US" dirty="0" smtClean="0"/>
              <a:t>東西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Cambria" pitchFamily="18" charset="0"/>
              <a:buAutoNum type="arabicPeriod"/>
            </a:pPr>
            <a:r>
              <a:rPr lang="zh-TW" altLang="en-US" dirty="0" smtClean="0"/>
              <a:t>可可</a:t>
            </a:r>
            <a:r>
              <a:rPr lang="zh-TW" altLang="zh-TW" dirty="0" smtClean="0"/>
              <a:t>﹑</a:t>
            </a:r>
            <a:r>
              <a:rPr lang="zh-TW" altLang="en-US" dirty="0" smtClean="0"/>
              <a:t>巧克力：這兩</a:t>
            </a:r>
            <a:r>
              <a:rPr lang="zh-TW" altLang="en-US" dirty="0" smtClean="0"/>
              <a:t>項都含有貓跟狗都無法代謝的成分，如果不小心吞下肚，可能會造成中毒或休克現象。 </a:t>
            </a:r>
          </a:p>
          <a:p>
            <a:pPr marL="609600" indent="-609600" eaLnBrk="1" hangingPunct="1">
              <a:buFont typeface="Cambria" pitchFamily="18" charset="0"/>
              <a:buAutoNum type="arabicPeriod"/>
            </a:pPr>
            <a:r>
              <a:rPr lang="zh-TW" altLang="en-US" dirty="0" smtClean="0"/>
              <a:t>洋蔥：含有</a:t>
            </a:r>
            <a:r>
              <a:rPr lang="zh-TW" altLang="en-US" dirty="0" smtClean="0"/>
              <a:t>破壞貓跟狗紅血球的成分，容易引發血尿、上吐下瀉或發燒等等的症狀。</a:t>
            </a:r>
          </a:p>
          <a:p>
            <a:pPr marL="609600" indent="-609600" eaLnBrk="1" hangingPunct="1">
              <a:buFont typeface="Cambria" pitchFamily="18" charset="0"/>
              <a:buAutoNum type="arabicPeriod"/>
            </a:pPr>
            <a:r>
              <a:rPr lang="zh-TW" altLang="en-US" dirty="0" smtClean="0"/>
              <a:t>酪</a:t>
            </a:r>
            <a:r>
              <a:rPr lang="zh-TW" altLang="en-US" dirty="0" smtClean="0"/>
              <a:t>梨：酪</a:t>
            </a:r>
            <a:r>
              <a:rPr lang="zh-TW" altLang="en-US" dirty="0" smtClean="0"/>
              <a:t>梨的果肉、葉子、種子和果皮，都對</a:t>
            </a:r>
            <a:r>
              <a:rPr lang="zh-TW" altLang="en-US" dirty="0" smtClean="0"/>
              <a:t>毛寶貝</a:t>
            </a:r>
            <a:r>
              <a:rPr lang="en-US" altLang="zh-TW" dirty="0" smtClean="0"/>
              <a:t>(</a:t>
            </a:r>
            <a:r>
              <a:rPr lang="zh-TW" altLang="en-US" dirty="0" smtClean="0"/>
              <a:t>貓咪</a:t>
            </a:r>
            <a:r>
              <a:rPr lang="zh-TW" altLang="en-US" dirty="0" smtClean="0"/>
              <a:t>跟狗</a:t>
            </a:r>
            <a:r>
              <a:rPr lang="zh-TW" altLang="en-US" dirty="0" smtClean="0"/>
              <a:t>狗</a:t>
            </a:r>
            <a:r>
              <a:rPr lang="en-US" altLang="zh-TW" dirty="0" smtClean="0"/>
              <a:t>)</a:t>
            </a:r>
            <a:r>
              <a:rPr lang="zh-TW" altLang="en-US" dirty="0" smtClean="0"/>
              <a:t>來</a:t>
            </a:r>
            <a:r>
              <a:rPr lang="zh-TW" altLang="en-US" dirty="0" smtClean="0"/>
              <a:t>說都含有毒性的。</a:t>
            </a:r>
            <a:r>
              <a:rPr lang="en-US" altLang="zh-TW" dirty="0" smtClean="0"/>
              <a:t>  </a:t>
            </a:r>
          </a:p>
          <a:p>
            <a:pPr marL="609600" indent="-609600" eaLnBrk="1" hangingPunct="1">
              <a:buFont typeface="Cambria" pitchFamily="18" charset="0"/>
              <a:buAutoNum type="arabicPeriod"/>
            </a:pPr>
            <a:endParaRPr lang="en-US" altLang="zh-TW" dirty="0" smtClean="0"/>
          </a:p>
          <a:p>
            <a:pPr marL="609600" indent="-609600" eaLnBrk="1" hangingPunct="1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cap="none" dirty="0" smtClean="0">
                <a:ln>
                  <a:noFill/>
                </a:ln>
                <a:effectLst/>
              </a:rPr>
              <a:t>貓咪不能吃的</a:t>
            </a:r>
            <a:r>
              <a:rPr lang="zh-TW" altLang="en-US" cap="none" dirty="0" smtClean="0">
                <a:ln>
                  <a:noFill/>
                </a:ln>
                <a:effectLst/>
              </a:rPr>
              <a:t>東西</a:t>
            </a:r>
            <a:r>
              <a:rPr lang="en-US" altLang="zh-TW" cap="none" dirty="0" smtClean="0">
                <a:ln>
                  <a:noFill/>
                </a:ln>
                <a:effectLst/>
              </a:rPr>
              <a:t>(</a:t>
            </a:r>
            <a:r>
              <a:rPr lang="zh-TW" altLang="en-US" cap="none" dirty="0" smtClean="0">
                <a:ln>
                  <a:noFill/>
                </a:ln>
                <a:effectLst/>
              </a:rPr>
              <a:t>二</a:t>
            </a:r>
            <a:r>
              <a:rPr lang="en-US" altLang="zh-TW" cap="none" dirty="0" smtClean="0">
                <a:ln>
                  <a:noFill/>
                </a:ln>
                <a:effectLst/>
              </a:rPr>
              <a:t>)</a:t>
            </a:r>
            <a:endParaRPr lang="en-US" altLang="zh-TW" cap="none" dirty="0" smtClean="0">
              <a:ln>
                <a:noFill/>
              </a:ln>
              <a:effectLst/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Cambria" pitchFamily="18" charset="0"/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生</a:t>
            </a:r>
            <a:r>
              <a:rPr lang="zh-TW" altLang="en-US" dirty="0" smtClean="0"/>
              <a:t>蛋白：含有</a:t>
            </a:r>
            <a:r>
              <a:rPr lang="zh-TW" altLang="en-US" dirty="0" smtClean="0"/>
              <a:t>會耗盡貓跟狗體內維生素的物質，很容易造成生長緩慢、骨骼畸形等症狀。如果要給貓吃的話，必須得先煮熟才能給牠吃。</a:t>
            </a:r>
          </a:p>
          <a:p>
            <a:pPr marL="609600" indent="-609600">
              <a:buFont typeface="Cambria" pitchFamily="18" charset="0"/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咖啡因：含有</a:t>
            </a:r>
            <a:r>
              <a:rPr lang="zh-TW" altLang="en-US" dirty="0" smtClean="0"/>
              <a:t>咖啡因的咖啡、茶類等等，都很容易引起貓跟狗腹瀉或多尿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建議還是給牠喝白開水就好</a:t>
            </a:r>
            <a:r>
              <a:rPr lang="zh-TW" altLang="zh-TW" dirty="0" smtClean="0"/>
              <a:t>。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cap="none" smtClean="0">
                <a:ln>
                  <a:noFill/>
                </a:ln>
                <a:effectLst/>
              </a:rPr>
              <a:t>十二生肖沒有貓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en-US" dirty="0" smtClean="0"/>
              <a:t>玉帝要幫動物排名次，老鼠就跟貓約定好要一起去參加，貓牠知道很會打瞌睡，在前一天晚上就再跟老鼠打聲招呼，老鼠就答應了。第二天叫醒自己的時候，老鼠違背了諾言，自己偷偷跑去參加。等貓趕到現場時十二生肖排名都完全確認完畢，貓就沒有被排進去，所以十二生肖裡面就沒有貓了。貓跟老鼠從此就互相成了天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行雲流水">
    <a:dk1>
      <a:sysClr val="windowText" lastClr="000000"/>
    </a:dk1>
    <a:lt1>
      <a:sysClr val="window" lastClr="FFFFFF"/>
    </a:lt1>
    <a:dk2>
      <a:srgbClr val="411401"/>
    </a:dk2>
    <a:lt2>
      <a:srgbClr val="FFE6E6"/>
    </a:lt2>
    <a:accent1>
      <a:srgbClr val="A24A48"/>
    </a:accent1>
    <a:accent2>
      <a:srgbClr val="B2935C"/>
    </a:accent2>
    <a:accent3>
      <a:srgbClr val="6A9A9A"/>
    </a:accent3>
    <a:accent4>
      <a:srgbClr val="B2B787"/>
    </a:accent4>
    <a:accent5>
      <a:srgbClr val="91644B"/>
    </a:accent5>
    <a:accent6>
      <a:srgbClr val="654A76"/>
    </a:accent6>
    <a:hlink>
      <a:srgbClr val="00A800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919</TotalTime>
  <Words>1898</Words>
  <Application>Microsoft Office PowerPoint</Application>
  <PresentationFormat>如螢幕大小 (4:3)</PresentationFormat>
  <Paragraphs>114</Paragraphs>
  <Slides>26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26</vt:i4>
      </vt:variant>
    </vt:vector>
  </HeadingPairs>
  <TitlesOfParts>
    <vt:vector size="29" baseType="lpstr">
      <vt:lpstr>行雲流水</vt:lpstr>
      <vt:lpstr>1_市鎮</vt:lpstr>
      <vt:lpstr>地平線</vt:lpstr>
      <vt:lpstr>美國短毛貓</vt:lpstr>
      <vt:lpstr>貓在生物中的位置</vt:lpstr>
      <vt:lpstr>人類馴養貓的過程</vt:lpstr>
      <vt:lpstr>從９公尺跳下</vt:lpstr>
      <vt:lpstr>貓爪會伸縮</vt:lpstr>
      <vt:lpstr>繁殖</vt:lpstr>
      <vt:lpstr>貓咪不能吃的東西(一)</vt:lpstr>
      <vt:lpstr>貓咪不能吃的東西(二)</vt:lpstr>
      <vt:lpstr>十二生肖沒有貓</vt:lpstr>
      <vt:lpstr>各種貓咪(一)</vt:lpstr>
      <vt:lpstr>各種貓咪(二)</vt:lpstr>
      <vt:lpstr>各種貓咪(三)</vt:lpstr>
      <vt:lpstr>各種貓咪(四)</vt:lpstr>
      <vt:lpstr>美國短毛貓介紹</vt:lpstr>
      <vt:lpstr>美國短毛貓外表(一)</vt:lpstr>
      <vt:lpstr>美國短毛貓外表(二)</vt:lpstr>
      <vt:lpstr>美國愛貓者協會： The Cat Fanciers' Association, Inc. (簡稱CFA)</vt:lpstr>
      <vt:lpstr>美國短毛貓評分標準</vt:lpstr>
      <vt:lpstr>美國短毛貓毛色</vt:lpstr>
      <vt:lpstr>美國短毛貓性格</vt:lpstr>
      <vt:lpstr>美國短毛貓生活習性</vt:lpstr>
      <vt:lpstr>同學活動</vt:lpstr>
      <vt:lpstr>想想看(一)</vt:lpstr>
      <vt:lpstr> 猜猜看中間這隻這是什麼動物?</vt:lpstr>
      <vt:lpstr>想想看(二)</vt:lpstr>
      <vt:lpstr>彪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美國短毛貓</dc:title>
  <dc:creator>Eric</dc:creator>
  <cp:lastModifiedBy>asus</cp:lastModifiedBy>
  <cp:revision>137</cp:revision>
  <dcterms:created xsi:type="dcterms:W3CDTF">2015-08-08T10:47:52Z</dcterms:created>
  <dcterms:modified xsi:type="dcterms:W3CDTF">2015-11-22T03:37:21Z</dcterms:modified>
</cp:coreProperties>
</file>