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9" r:id="rId5"/>
    <p:sldId id="270" r:id="rId6"/>
    <p:sldId id="271" r:id="rId7"/>
    <p:sldId id="272" r:id="rId8"/>
    <p:sldId id="273" r:id="rId9"/>
    <p:sldId id="278" r:id="rId10"/>
    <p:sldId id="258" r:id="rId11"/>
    <p:sldId id="268" r:id="rId12"/>
    <p:sldId id="282" r:id="rId13"/>
    <p:sldId id="259" r:id="rId14"/>
    <p:sldId id="261" r:id="rId15"/>
    <p:sldId id="262" r:id="rId16"/>
    <p:sldId id="260" r:id="rId17"/>
    <p:sldId id="263" r:id="rId18"/>
    <p:sldId id="264" r:id="rId19"/>
    <p:sldId id="266" r:id="rId20"/>
    <p:sldId id="267" r:id="rId21"/>
    <p:sldId id="280" r:id="rId22"/>
    <p:sldId id="283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9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150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025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836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166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42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45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494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78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13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098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917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C4A9-947D-4329-9394-CBC8387162B1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80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368969"/>
            <a:ext cx="9144000" cy="991352"/>
          </a:xfrm>
        </p:spPr>
        <p:txBody>
          <a:bodyPr/>
          <a:lstStyle/>
          <a:p>
            <a:r>
              <a:rPr lang="zh-TW" altLang="zh-TW" b="1" dirty="0"/>
              <a:t>大理石彩紋重乳酪布朗尼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066" y="1507067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9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840" y="0"/>
            <a:ext cx="10515600" cy="1062622"/>
          </a:xfrm>
        </p:spPr>
        <p:txBody>
          <a:bodyPr/>
          <a:lstStyle/>
          <a:p>
            <a:pPr algn="ctr"/>
            <a:r>
              <a:rPr lang="zh-TW" altLang="en-US" dirty="0" smtClean="0"/>
              <a:t>食</a:t>
            </a:r>
            <a:r>
              <a:rPr lang="zh-TW" altLang="en-US" dirty="0"/>
              <a:t>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936" y="574340"/>
            <a:ext cx="11835063" cy="6283660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zh-TW" altLang="zh-TW" sz="2600" dirty="0"/>
              <a:t>布朗尼</a:t>
            </a:r>
          </a:p>
          <a:p>
            <a:pPr lvl="1" fontAlgn="ctr"/>
            <a:r>
              <a:rPr lang="zh-TW" altLang="zh-TW" sz="2600" dirty="0"/>
              <a:t>苦甜巧克力磚 </a:t>
            </a:r>
            <a:r>
              <a:rPr lang="en-US" altLang="zh-TW" sz="2600" dirty="0"/>
              <a:t> 150g</a:t>
            </a:r>
            <a:endParaRPr lang="zh-TW" altLang="zh-TW" sz="2600" dirty="0"/>
          </a:p>
          <a:p>
            <a:pPr lvl="1" fontAlgn="ctr"/>
            <a:r>
              <a:rPr lang="zh-TW" altLang="zh-TW" sz="2600" dirty="0"/>
              <a:t>無鹽奶油 110g </a:t>
            </a:r>
          </a:p>
          <a:p>
            <a:pPr lvl="1" fontAlgn="ctr"/>
            <a:r>
              <a:rPr lang="zh-TW" altLang="zh-TW" sz="2600" dirty="0"/>
              <a:t>特細白砂糖 140g </a:t>
            </a:r>
          </a:p>
          <a:p>
            <a:pPr lvl="1" fontAlgn="ctr"/>
            <a:r>
              <a:rPr lang="zh-TW" altLang="zh-TW" sz="2600" dirty="0"/>
              <a:t>全蛋 2顆</a:t>
            </a:r>
          </a:p>
          <a:p>
            <a:pPr lvl="1" fontAlgn="ctr"/>
            <a:r>
              <a:rPr lang="zh-TW" altLang="zh-TW" sz="2600" dirty="0"/>
              <a:t>低筋麵粉80g </a:t>
            </a:r>
          </a:p>
          <a:p>
            <a:pPr lvl="1" fontAlgn="ctr"/>
            <a:r>
              <a:rPr lang="zh-TW" altLang="zh-TW" sz="2600" dirty="0"/>
              <a:t>蘭姆酒 15g </a:t>
            </a:r>
          </a:p>
          <a:p>
            <a:pPr lvl="1" fontAlgn="ctr"/>
            <a:r>
              <a:rPr lang="zh-TW" altLang="zh-TW" sz="2600" dirty="0"/>
              <a:t>鮮奶 45g </a:t>
            </a:r>
            <a:endParaRPr lang="en-US" altLang="zh-TW" sz="2600" dirty="0"/>
          </a:p>
          <a:p>
            <a:pPr lvl="1" fontAlgn="ctr"/>
            <a:r>
              <a:rPr lang="zh-TW" altLang="zh-TW" sz="2600" dirty="0"/>
              <a:t>無鋁泡打粉 1</a:t>
            </a:r>
            <a:r>
              <a:rPr lang="en-US" altLang="zh-TW" sz="2600" dirty="0" smtClean="0"/>
              <a:t>g</a:t>
            </a:r>
          </a:p>
          <a:p>
            <a:pPr fontAlgn="ctr"/>
            <a:r>
              <a:rPr lang="zh-TW" altLang="zh-TW" sz="2600" dirty="0" smtClean="0"/>
              <a:t>乳酪糊</a:t>
            </a:r>
          </a:p>
          <a:p>
            <a:pPr lvl="1" fontAlgn="ctr"/>
            <a:r>
              <a:rPr lang="zh-TW" altLang="zh-TW" sz="2600" dirty="0" smtClean="0"/>
              <a:t>奶油</a:t>
            </a:r>
            <a:r>
              <a:rPr lang="zh-TW" altLang="zh-TW" sz="2600" dirty="0"/>
              <a:t>乳酪 250g </a:t>
            </a:r>
          </a:p>
          <a:p>
            <a:pPr lvl="1" fontAlgn="ctr"/>
            <a:r>
              <a:rPr lang="zh-TW" altLang="zh-TW" sz="2600" dirty="0"/>
              <a:t>特細白砂糖 30g </a:t>
            </a:r>
          </a:p>
          <a:p>
            <a:pPr lvl="1" fontAlgn="ctr"/>
            <a:r>
              <a:rPr lang="zh-TW" altLang="zh-TW" sz="2600" dirty="0"/>
              <a:t>全蛋 1顆 </a:t>
            </a:r>
          </a:p>
          <a:p>
            <a:pPr lvl="1" fontAlgn="ctr"/>
            <a:r>
              <a:rPr lang="zh-TW" altLang="zh-TW" sz="2600" dirty="0"/>
              <a:t>動物性鮮奶油 50c</a:t>
            </a:r>
            <a:r>
              <a:rPr lang="zh-TW" altLang="zh-TW" sz="2600" dirty="0" smtClean="0"/>
              <a:t>c</a:t>
            </a:r>
            <a:endParaRPr lang="en-US" altLang="zh-TW" sz="2600" dirty="0" smtClean="0"/>
          </a:p>
          <a:p>
            <a:pPr fontAlgn="ctr"/>
            <a:r>
              <a:rPr lang="zh-TW" altLang="zh-TW" sz="2600" dirty="0"/>
              <a:t>模具</a:t>
            </a:r>
          </a:p>
          <a:p>
            <a:pPr lvl="1" fontAlgn="ctr"/>
            <a:r>
              <a:rPr lang="zh-TW" altLang="zh-TW" sz="2600" dirty="0"/>
              <a:t>8吋派盤 1個(可用鋁箔的</a:t>
            </a:r>
            <a:r>
              <a:rPr lang="zh-TW" altLang="zh-TW" sz="2600" dirty="0" smtClean="0"/>
              <a:t>)</a:t>
            </a:r>
            <a:r>
              <a:rPr lang="zh-TW" altLang="zh-TW" sz="2600" dirty="0"/>
              <a:t>模具底約２１公分，高約3.5公分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 fontAlgn="ctr"/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019" y="1086929"/>
            <a:ext cx="6166781" cy="47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2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7480" y="511852"/>
            <a:ext cx="9575322" cy="1325563"/>
          </a:xfrm>
        </p:spPr>
        <p:txBody>
          <a:bodyPr/>
          <a:lstStyle/>
          <a:p>
            <a:r>
              <a:rPr lang="zh-TW" altLang="en-US" dirty="0" smtClean="0"/>
              <a:t>麵粉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6419710"/>
              </p:ext>
            </p:extLst>
          </p:nvPr>
        </p:nvGraphicFramePr>
        <p:xfrm>
          <a:off x="1483742" y="2015405"/>
          <a:ext cx="9368288" cy="3506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9482"/>
                <a:gridCol w="7498806"/>
              </a:tblGrid>
              <a:tr h="5225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</a:rPr>
                        <a:t>分類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</a:rPr>
                        <a:t>作用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225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高筋麵粉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筋性高吃起來口感很有嚼勁，適合做麵包。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2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中</a:t>
                      </a:r>
                      <a:r>
                        <a:rPr lang="zh-TW" altLang="en-US" sz="2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筋麵粉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筋性適中，適合做包子。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低</a:t>
                      </a:r>
                      <a:r>
                        <a:rPr lang="zh-TW" altLang="en-US" sz="2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筋麵粉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筋性低吃起來口感鬆軟，適合作蛋糕。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814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泡打粉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又稱發粉，西點常用的膨鬆劑，做蛋糕或餅乾會用到，主要是為了能讓糕點有膨鬆的口感。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03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200" y="2075391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製作步驟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47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132" y="222563"/>
            <a:ext cx="2888411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5057" y="1726493"/>
            <a:ext cx="3226279" cy="4139469"/>
          </a:xfrm>
        </p:spPr>
        <p:txBody>
          <a:bodyPr/>
          <a:lstStyle/>
          <a:p>
            <a:pPr marL="0" indent="0" fontAlgn="ctr">
              <a:buNone/>
            </a:pPr>
            <a:r>
              <a:rPr lang="zh-TW" altLang="zh-TW" sz="3200" dirty="0" smtClean="0"/>
              <a:t>先做布朗尼</a:t>
            </a:r>
          </a:p>
          <a:p>
            <a:r>
              <a:rPr lang="zh-TW" altLang="en-US" sz="3200" dirty="0" smtClean="0"/>
              <a:t>把</a:t>
            </a:r>
            <a:r>
              <a:rPr lang="zh-TW" altLang="en-US" sz="3200" dirty="0"/>
              <a:t>苦甜巧克力切碎，取</a:t>
            </a:r>
            <a:r>
              <a:rPr lang="en-US" altLang="zh-TW" sz="3200" dirty="0"/>
              <a:t>2/3</a:t>
            </a:r>
            <a:r>
              <a:rPr lang="zh-TW" altLang="en-US" sz="3200" dirty="0"/>
              <a:t>約</a:t>
            </a:r>
            <a:r>
              <a:rPr lang="en-US" altLang="zh-TW" sz="3200" dirty="0"/>
              <a:t>100g</a:t>
            </a:r>
            <a:r>
              <a:rPr lang="zh-TW" altLang="en-US" sz="3200" dirty="0"/>
              <a:t>的巧克力和無鹽</a:t>
            </a:r>
            <a:r>
              <a:rPr lang="zh-TW" altLang="en-US" sz="3200" dirty="0" smtClean="0"/>
              <a:t>奶油一起</a:t>
            </a:r>
            <a:r>
              <a:rPr lang="zh-TW" altLang="en-US" sz="3200" dirty="0"/>
              <a:t>放入鋼盆中</a:t>
            </a:r>
            <a:r>
              <a:rPr lang="zh-TW" altLang="zh-TW" sz="3200" dirty="0" smtClean="0"/>
              <a:t>。</a:t>
            </a:r>
            <a:endParaRPr lang="zh-TW" altLang="zh-TW" sz="32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588" y="966158"/>
            <a:ext cx="7766753" cy="53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42" y="0"/>
            <a:ext cx="10515600" cy="1101276"/>
          </a:xfrm>
        </p:spPr>
        <p:txBody>
          <a:bodyPr/>
          <a:lstStyle/>
          <a:p>
            <a:pPr algn="ctr"/>
            <a:r>
              <a:rPr lang="zh-TW" altLang="en-US" b="1" dirty="0" smtClean="0"/>
              <a:t>步驟</a:t>
            </a:r>
            <a:r>
              <a:rPr lang="en-US" altLang="zh-TW" b="1" dirty="0" smtClean="0"/>
              <a:t>2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9789" y="6193766"/>
            <a:ext cx="10432211" cy="664234"/>
          </a:xfrm>
        </p:spPr>
        <p:txBody>
          <a:bodyPr/>
          <a:lstStyle/>
          <a:p>
            <a:pPr>
              <a:buNone/>
            </a:pPr>
            <a:r>
              <a:rPr lang="zh-TW" altLang="en-US" dirty="0"/>
              <a:t>以隔水加熱的方式</a:t>
            </a:r>
            <a:r>
              <a:rPr lang="zh-TW" altLang="en-US" dirty="0" smtClean="0"/>
              <a:t>將巧克力</a:t>
            </a:r>
            <a:r>
              <a:rPr lang="zh-TW" altLang="en-US" dirty="0" smtClean="0"/>
              <a:t>奶油融化</a:t>
            </a:r>
            <a:r>
              <a:rPr lang="zh-TW" altLang="en-US" dirty="0" smtClean="0"/>
              <a:t>，加入細砂糖拌均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092" y="967150"/>
            <a:ext cx="8801013" cy="49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2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104181"/>
          </a:xfrm>
        </p:spPr>
        <p:txBody>
          <a:bodyPr/>
          <a:lstStyle/>
          <a:p>
            <a:pPr algn="ctr"/>
            <a:r>
              <a:rPr lang="zh-TW" altLang="en-US" b="1" dirty="0" smtClean="0"/>
              <a:t>步驟</a:t>
            </a:r>
            <a:r>
              <a:rPr lang="en-US" altLang="zh-TW" b="1" dirty="0" smtClean="0"/>
              <a:t>3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9019" y="5848710"/>
            <a:ext cx="10552981" cy="655607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將</a:t>
            </a:r>
            <a:r>
              <a:rPr lang="zh-TW" altLang="en-US" dirty="0"/>
              <a:t>兩個蛋分次加入巧克力中，慢慢打勻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963463"/>
            <a:ext cx="8594785" cy="48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2375" y="0"/>
            <a:ext cx="2336320" cy="1086929"/>
          </a:xfrm>
        </p:spPr>
        <p:txBody>
          <a:bodyPr/>
          <a:lstStyle/>
          <a:p>
            <a:pPr algn="ctr"/>
            <a:r>
              <a:rPr lang="zh-TW" altLang="en-US" b="1" dirty="0" smtClean="0"/>
              <a:t>步驟</a:t>
            </a:r>
            <a:r>
              <a:rPr lang="en-US" altLang="zh-TW" b="1" dirty="0" smtClean="0"/>
              <a:t>4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894" y="1242203"/>
            <a:ext cx="6228272" cy="776377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    </a:t>
            </a:r>
            <a:r>
              <a:rPr lang="zh-TW" altLang="zh-TW" dirty="0" smtClean="0"/>
              <a:t>篩</a:t>
            </a:r>
            <a:r>
              <a:rPr lang="zh-TW" altLang="zh-TW" dirty="0"/>
              <a:t>入所有粉類（低筋、無鋁泡打粉）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3979" y="353682"/>
            <a:ext cx="3857625" cy="62368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52" y="2010103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4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45056" y="293298"/>
            <a:ext cx="9230264" cy="8453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 smtClean="0"/>
              <a:t>5:</a:t>
            </a:r>
            <a:r>
              <a:rPr lang="zh-TW" altLang="en-US" sz="3600" dirty="0" smtClean="0"/>
              <a:t>將粉類和巧克力糊攪拌均勻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3084" y="1250442"/>
            <a:ext cx="5330344" cy="521035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36898" y="1061052"/>
            <a:ext cx="5400134" cy="57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1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0072" y="0"/>
            <a:ext cx="7270630" cy="1017221"/>
          </a:xfrm>
        </p:spPr>
        <p:txBody>
          <a:bodyPr/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585" y="702677"/>
            <a:ext cx="8281358" cy="3058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再</a:t>
            </a:r>
            <a:r>
              <a:rPr lang="zh-TW" altLang="zh-TW" dirty="0" smtClean="0"/>
              <a:t>做</a:t>
            </a:r>
            <a:r>
              <a:rPr lang="zh-TW" altLang="en-US" dirty="0" smtClean="0"/>
              <a:t>乳酪糊</a:t>
            </a:r>
            <a:endParaRPr lang="zh-TW" altLang="zh-TW" dirty="0"/>
          </a:p>
          <a:p>
            <a:pPr fontAlgn="ctr"/>
            <a:r>
              <a:rPr lang="zh-TW" altLang="zh-TW" dirty="0"/>
              <a:t>奶油乳酪微波１分鐘至軟化（筷子可輕易插入即可）。無微波爐者，請用隔水加熱的方式，天氣很熱時，也可以提早由冰箱取出，放於室溫軟化。 </a:t>
            </a:r>
          </a:p>
          <a:p>
            <a:r>
              <a:rPr lang="zh-TW" altLang="zh-TW" dirty="0"/>
              <a:t>軟化的奶油乳酪加入糖攪拌均勻。（貼心小叮嚀：請將糖攪拌至完全融解，奶油乳酪也請確實攪拌至光滑均勻，這樣重乳酪烤出來會較美）。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655" y="3886378"/>
            <a:ext cx="4439411" cy="24971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497796" y="2112032"/>
            <a:ext cx="5702060" cy="31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5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4625"/>
          </a:xfrm>
        </p:spPr>
        <p:txBody>
          <a:bodyPr/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574" y="862641"/>
            <a:ext cx="11743426" cy="483079"/>
          </a:xfrm>
        </p:spPr>
        <p:txBody>
          <a:bodyPr/>
          <a:lstStyle/>
          <a:p>
            <a:r>
              <a:rPr lang="zh-TW" altLang="zh-TW" dirty="0" smtClean="0"/>
              <a:t>加入鮮奶油</a:t>
            </a:r>
            <a:r>
              <a:rPr lang="zh-TW" altLang="en-US" dirty="0" smtClean="0"/>
              <a:t>及全</a:t>
            </a:r>
            <a:r>
              <a:rPr lang="zh-TW" altLang="en-US" dirty="0"/>
              <a:t>蛋</a:t>
            </a:r>
            <a:r>
              <a:rPr lang="zh-TW" altLang="zh-TW" dirty="0"/>
              <a:t>攪拌均勻（可以先將蛋打散再加入，較好操作） 。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996" y="1413922"/>
            <a:ext cx="9128186" cy="51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80305"/>
            <a:ext cx="10515600" cy="966370"/>
          </a:xfrm>
        </p:spPr>
        <p:txBody>
          <a:bodyPr/>
          <a:lstStyle/>
          <a:p>
            <a:pPr algn="ctr"/>
            <a:r>
              <a:rPr lang="zh-TW" altLang="en-US" dirty="0"/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70592"/>
            <a:ext cx="12192000" cy="6187407"/>
          </a:xfrm>
        </p:spPr>
        <p:txBody>
          <a:bodyPr/>
          <a:lstStyle/>
          <a:p>
            <a:r>
              <a:rPr lang="zh-TW" altLang="zh-TW" dirty="0"/>
              <a:t>布朗尼起源自十八世紀的美國，是美國家庭中常見的自製點心，作法簡單、口味獨特使得布朗尼很快的成為國際知名的甜點，尤其在喜愛巧克力或是超甜膩口感的地方，布朗尼絕對是最受歡迎的超人氣甜點，不論是咖啡館、餐廳或是糕餅店都可以看到它的蹤跡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布朗尼（Brownie）的名字來自它巧克力色（brown）的外觀，據說當時是一位黑人媽媽製作巧克力蛋糕時，忘了將奶油打發而意外作出的失敗作品，因為捨不得丟掉，沒想到一嚐竟然是這麼地美味，甚至比巧克力蛋糕還好吃，就是這樣一場美麗的意外，造就了今天家喻戶曉的布朗尼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布朗尼是一款冷吃、熱吃都適宜的蛋糕， 剛出爐時可以享受溫熱酥脆的表皮搭配鬆軟的內裏， 而若放個1-2天後再食用， 則可以品嘗到奶油釋放在蛋糕體後更濃厚的香醇味道~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8087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     步驟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5827" y="1756974"/>
            <a:ext cx="6180667" cy="47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入模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布朗尼放進下層。（約二分之一杯多一點點）。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上方放乳酪糊。（貼心小叮嚀：邊緣不必舖的太整齊，露出不規則的布朗尼，方便等會畫大理石彩紋創作）。 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99619" y="1538762"/>
            <a:ext cx="6257948" cy="3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8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133" y="1860041"/>
            <a:ext cx="5638800" cy="31718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860041"/>
            <a:ext cx="5659497" cy="31834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3400" y="905934"/>
            <a:ext cx="11540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TW" sz="2800" dirty="0" smtClean="0"/>
              <a:t>3.</a:t>
            </a:r>
            <a:r>
              <a:rPr lang="zh-TW" altLang="zh-TW" sz="2800" dirty="0" smtClean="0"/>
              <a:t>拿</a:t>
            </a:r>
            <a:r>
              <a:rPr lang="zh-TW" altLang="zh-TW" sz="2800" dirty="0"/>
              <a:t>筷子由布朗尼處插入一點，隨意往乳酪糊的方向畫，直線、曲線請隨意，越是亂搞越美麗。  </a:t>
            </a:r>
          </a:p>
        </p:txBody>
      </p:sp>
    </p:spTree>
    <p:extLst>
      <p:ext uri="{BB962C8B-B14F-4D97-AF65-F5344CB8AC3E}">
        <p14:creationId xmlns:p14="http://schemas.microsoft.com/office/powerpoint/2010/main" xmlns="" val="4138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379562"/>
            <a:ext cx="10515600" cy="460360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accent2">
                    <a:lumMod val="50000"/>
                  </a:schemeClr>
                </a:solidFill>
              </a:rPr>
              <a:t>烘烤及成品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烤箱溫度：１７０度約３５～４０分。（時間自己掌控一下，以竹筷插入，不會沾黏就熟囉！）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出爐放涼，用脫膜刀於派盤邊緣畫一圈，就可以輕鬆把蛋糕取出！ </a:t>
            </a:r>
            <a:r>
              <a:rPr lang="en-US" altLang="zh-TW" dirty="0"/>
              <a:t>(</a:t>
            </a:r>
            <a:r>
              <a:rPr lang="zh-TW" altLang="zh-TW" dirty="0"/>
              <a:t>用鋁箔膜的不需要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733" y="3115733"/>
            <a:ext cx="5802020" cy="32636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9980" y="3115733"/>
            <a:ext cx="5514473" cy="32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133" y="22193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巧克力蛋糕的種類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3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706" y="0"/>
            <a:ext cx="10515600" cy="1325563"/>
          </a:xfrm>
        </p:spPr>
        <p:txBody>
          <a:bodyPr/>
          <a:lstStyle/>
          <a:p>
            <a:pPr algn="ctr"/>
            <a:r>
              <a:rPr lang="zh-TW" altLang="en-US" b="1" dirty="0"/>
              <a:t>黑森林蛋糕</a:t>
            </a:r>
            <a:endParaRPr lang="en-US" altLang="zh-TW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9124" y="1414732"/>
            <a:ext cx="6021237" cy="544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黑</a:t>
            </a:r>
            <a:r>
              <a:rPr lang="zh-TW" altLang="en-US" sz="3200" dirty="0"/>
              <a:t>森林</a:t>
            </a:r>
            <a:r>
              <a:rPr lang="zh-TW" altLang="en-US" sz="3200" dirty="0" smtClean="0"/>
              <a:t>蛋糕</a:t>
            </a:r>
            <a:r>
              <a:rPr lang="zh-TW" altLang="en-US" sz="3200" dirty="0"/>
              <a:t>是一種鮮奶蛋糕，自</a:t>
            </a:r>
            <a:r>
              <a:rPr lang="en-US" altLang="zh-TW" sz="3200" dirty="0"/>
              <a:t>20</a:t>
            </a:r>
            <a:r>
              <a:rPr lang="zh-TW" altLang="en-US" sz="3200" dirty="0"/>
              <a:t>世紀</a:t>
            </a:r>
            <a:r>
              <a:rPr lang="en-US" altLang="zh-TW" sz="3200" dirty="0"/>
              <a:t>30</a:t>
            </a:r>
            <a:r>
              <a:rPr lang="zh-TW" altLang="en-US" sz="3200" dirty="0"/>
              <a:t>年代起，風行於德國，並逐漸成為全世界最著名和最受歡迎的蛋糕之一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德國南部有一處名為黑森林的旅遊勝地，盛產黑櫻桃。因此，當地的人會把過剩的黑櫻桃夾在巧克力蛋糕內，並塗上奶油及灑上巧克力碎片，便製成了黑森林蛋糕。</a:t>
            </a:r>
          </a:p>
        </p:txBody>
      </p:sp>
      <p:pic>
        <p:nvPicPr>
          <p:cNvPr id="2050" name="Picture 2" descr="https://upload.wikimedia.org/wikipedia/commons/thumb/6/66/Black_Forest_gateau.jpg/350px-Black_Forest_gat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158" y="1621765"/>
            <a:ext cx="4507831" cy="45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7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1460500"/>
          </a:xfrm>
        </p:spPr>
        <p:txBody>
          <a:bodyPr/>
          <a:lstStyle/>
          <a:p>
            <a:pPr algn="ctr"/>
            <a:r>
              <a:rPr lang="zh-TW" altLang="zh-TW" b="1" dirty="0"/>
              <a:t>德式巧克力</a:t>
            </a:r>
            <a:r>
              <a:rPr lang="zh-TW" altLang="zh-TW" b="1" dirty="0" smtClean="0"/>
              <a:t>蛋糕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0469" y="1777042"/>
            <a:ext cx="4899804" cy="4856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德</a:t>
            </a:r>
            <a:r>
              <a:rPr lang="zh-TW" altLang="en-US" sz="3200" b="1" dirty="0"/>
              <a:t>式巧克力蛋糕</a:t>
            </a:r>
            <a:r>
              <a:rPr lang="zh-TW" altLang="en-US" sz="3200" dirty="0"/>
              <a:t>是巧克力酪乳蛋糕。這個蛋糕不是由德國人發明，是一位美國主婦發明，她在</a:t>
            </a:r>
            <a:r>
              <a:rPr lang="en-US" altLang="zh-TW" sz="3200" dirty="0"/>
              <a:t>1957</a:t>
            </a:r>
            <a:r>
              <a:rPr lang="zh-TW" altLang="en-US" sz="3200" dirty="0"/>
              <a:t>年寄發德式巧克力蛋糕的食譜到德克薩斯州達拉斯的一間報社而得。</a:t>
            </a:r>
          </a:p>
        </p:txBody>
      </p:sp>
      <p:pic>
        <p:nvPicPr>
          <p:cNvPr id="4" name="Picture 2" descr="https://upload.wikimedia.org/wikipedia/commons/thumb/a/a5/GermanChocolateCake.jpg/300px-GermanChocolate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807" y="1639019"/>
            <a:ext cx="3884195" cy="47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4587" y="281585"/>
            <a:ext cx="10515600" cy="1325563"/>
          </a:xfrm>
        </p:spPr>
        <p:txBody>
          <a:bodyPr/>
          <a:lstStyle/>
          <a:p>
            <a:pPr algn="ctr"/>
            <a:r>
              <a:rPr lang="zh-TW" altLang="zh-TW" b="1" dirty="0"/>
              <a:t>薩赫</a:t>
            </a:r>
            <a:r>
              <a:rPr lang="zh-TW" altLang="zh-TW" b="1" dirty="0" smtClean="0"/>
              <a:t>蛋糕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102" y="1673525"/>
            <a:ext cx="4917056" cy="518447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/>
              <a:t>薩赫蛋糕</a:t>
            </a:r>
            <a:r>
              <a:rPr lang="zh-TW" altLang="en-US" sz="3200" dirty="0"/>
              <a:t>是一種巧克力蛋糕，</a:t>
            </a:r>
            <a:r>
              <a:rPr lang="en-US" altLang="zh-TW" sz="3200" dirty="0"/>
              <a:t>1832</a:t>
            </a:r>
            <a:r>
              <a:rPr lang="zh-TW" altLang="en-US" sz="3200" dirty="0"/>
              <a:t>年由</a:t>
            </a:r>
            <a:r>
              <a:rPr lang="en-US" altLang="zh-TW" sz="3200" dirty="0"/>
              <a:t>Franz </a:t>
            </a:r>
            <a:r>
              <a:rPr lang="en-US" altLang="zh-TW" sz="3200" dirty="0" err="1"/>
              <a:t>Sacher</a:t>
            </a:r>
            <a:r>
              <a:rPr lang="zh-TW" altLang="en-US" sz="3200" dirty="0"/>
              <a:t>在奧地利</a:t>
            </a:r>
            <a:r>
              <a:rPr lang="zh-TW" altLang="en-US" sz="3200" dirty="0" smtClean="0"/>
              <a:t>維也納發明</a:t>
            </a:r>
            <a:r>
              <a:rPr lang="zh-TW" altLang="en-US" sz="3200" dirty="0"/>
              <a:t>。蛋糕由兩層甜巧克力和兩層巧克力中間的杏子醬構成，蛋糕上面有巧克力片</a:t>
            </a:r>
            <a:r>
              <a:rPr lang="zh-TW" altLang="en-US" dirty="0"/>
              <a:t>。</a:t>
            </a:r>
          </a:p>
        </p:txBody>
      </p:sp>
      <p:pic>
        <p:nvPicPr>
          <p:cNvPr id="4098" name="Picture 2" descr="https://upload.wikimedia.org/wikipedia/commons/thumb/b/b8/Sachertorte_DSC03027.JPG/250px-Sachertorte_DSC03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5" y="1974351"/>
            <a:ext cx="5026024" cy="37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2751"/>
          </a:xfrm>
        </p:spPr>
        <p:txBody>
          <a:bodyPr/>
          <a:lstStyle/>
          <a:p>
            <a:pPr algn="ctr"/>
            <a:r>
              <a:rPr lang="zh-TW" altLang="zh-TW" b="1" dirty="0"/>
              <a:t>紅色天鵝絨</a:t>
            </a:r>
            <a:r>
              <a:rPr lang="zh-TW" altLang="zh-TW" b="1" dirty="0" smtClean="0"/>
              <a:t>蛋糕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102" y="1086928"/>
            <a:ext cx="10938294" cy="11041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紅色</a:t>
            </a:r>
            <a:r>
              <a:rPr lang="zh-TW" altLang="en-US" b="1" dirty="0"/>
              <a:t>天鵝絨蛋糕</a:t>
            </a:r>
            <a:r>
              <a:rPr lang="zh-TW" altLang="en-US" dirty="0"/>
              <a:t>為一種深紅色或紅褐色的巧克力蛋糕，在美國南部最普遍。材料包括</a:t>
            </a:r>
            <a:r>
              <a:rPr lang="zh-TW" altLang="en-US" dirty="0" smtClean="0"/>
              <a:t>酪乳</a:t>
            </a:r>
            <a:r>
              <a:rPr lang="zh-TW" altLang="en-US" dirty="0"/>
              <a:t>、牛油、麵粉和可可粉。</a:t>
            </a:r>
          </a:p>
        </p:txBody>
      </p:sp>
      <p:pic>
        <p:nvPicPr>
          <p:cNvPr id="3076" name="Picture 4" descr="https://upload.wikimedia.org/wikipedia/commons/thumb/c/c4/Red_velvet_cake.jpg/250px-Red_velvet_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63" y="2411162"/>
            <a:ext cx="5486452" cy="41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1/13/Red_velvet_cake_slice.jpg/250px-Red_velvet_cake_sl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06" y="2376656"/>
            <a:ext cx="5765017" cy="42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5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4909" y="0"/>
            <a:ext cx="10515600" cy="1325563"/>
          </a:xfrm>
        </p:spPr>
        <p:txBody>
          <a:bodyPr/>
          <a:lstStyle/>
          <a:p>
            <a:pPr algn="ctr"/>
            <a:r>
              <a:rPr lang="zh-TW" altLang="zh-TW" b="1" dirty="0"/>
              <a:t>熔岩巧克力蛋糕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540" y="1276710"/>
            <a:ext cx="4796287" cy="582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/>
              <a:t>熔岩巧克力蛋糕</a:t>
            </a:r>
            <a:r>
              <a:rPr lang="zh-TW" altLang="en-US" sz="3200" dirty="0"/>
              <a:t>（法語：</a:t>
            </a:r>
            <a:r>
              <a:rPr lang="en-US" altLang="zh-TW" sz="3200" dirty="0"/>
              <a:t>fondant au </a:t>
            </a:r>
            <a:r>
              <a:rPr lang="en-US" altLang="zh-TW" sz="3200" dirty="0" err="1"/>
              <a:t>chocolat</a:t>
            </a:r>
            <a:r>
              <a:rPr lang="zh-TW" altLang="en-US" sz="3200" dirty="0"/>
              <a:t>，意為「融化的巧克力」）</a:t>
            </a:r>
            <a:r>
              <a:rPr lang="zh-TW" altLang="en-US" sz="3200" dirty="0" smtClean="0"/>
              <a:t>，是</a:t>
            </a:r>
            <a:r>
              <a:rPr lang="zh-TW" altLang="en-US" sz="3200" dirty="0"/>
              <a:t>一道法式甜點，即外皮硬脆、內夾醇美熱巧克力漿的小型巧克力蛋糕，通常旁附一球香草冰淇淋。它自</a:t>
            </a:r>
            <a:r>
              <a:rPr lang="en-US" altLang="zh-TW" sz="3200" dirty="0"/>
              <a:t>1990</a:t>
            </a:r>
            <a:r>
              <a:rPr lang="zh-TW" altLang="en-US" sz="3200" dirty="0"/>
              <a:t>年代起興起於紐約市各家餐館，迄今已發展出許多口味變化，例如加入水果、威士忌等酒精飲料。</a:t>
            </a:r>
          </a:p>
        </p:txBody>
      </p:sp>
      <p:pic>
        <p:nvPicPr>
          <p:cNvPr id="6146" name="Picture 2" descr="https://upload.wikimedia.org/wikipedia/commons/thumb/9/93/Gastro_petit-gateau-delicia.jpeg/220px-Gastro_petit-gateau-delici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689" y="1800225"/>
            <a:ext cx="6357854" cy="42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6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890" y="351807"/>
            <a:ext cx="10515600" cy="1325563"/>
          </a:xfrm>
        </p:spPr>
        <p:txBody>
          <a:bodyPr/>
          <a:lstStyle/>
          <a:p>
            <a:pPr algn="ctr"/>
            <a:r>
              <a:rPr lang="zh-TW" altLang="zh-TW" b="1" dirty="0"/>
              <a:t>惡魔蛋糕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2860" y="1794294"/>
            <a:ext cx="3260785" cy="496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/>
              <a:t>惡魔蛋糕</a:t>
            </a:r>
            <a:r>
              <a:rPr lang="zh-TW" altLang="en-US" sz="3200" dirty="0"/>
              <a:t>是有豐富巧克力的蛋糕，和惡魔蛋糕相對的是天使蛋糕。兩種蛋糕類型是非常不同，惡魔蛋糕除用巧克力外，並且用較少的蛋。</a:t>
            </a:r>
          </a:p>
        </p:txBody>
      </p:sp>
      <p:pic>
        <p:nvPicPr>
          <p:cNvPr id="7170" name="Picture 2" descr="https://upload.wikimedia.org/wikipedia/commons/thumb/f/f9/Devil%27s_Food_Cake.jpg/240px-Devil%27s_Food_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196" y="1696830"/>
            <a:ext cx="6778239" cy="44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1091</Words>
  <Application>Microsoft Office PowerPoint</Application>
  <PresentationFormat>自訂</PresentationFormat>
  <Paragraphs>72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大理石彩紋重乳酪布朗尼</vt:lpstr>
      <vt:lpstr>介紹</vt:lpstr>
      <vt:lpstr>巧克力蛋糕的種類</vt:lpstr>
      <vt:lpstr>黑森林蛋糕</vt:lpstr>
      <vt:lpstr>德式巧克力蛋糕</vt:lpstr>
      <vt:lpstr>薩赫蛋糕</vt:lpstr>
      <vt:lpstr>紅色天鵝絨蛋糕</vt:lpstr>
      <vt:lpstr>熔岩巧克力蛋糕</vt:lpstr>
      <vt:lpstr>惡魔蛋糕</vt:lpstr>
      <vt:lpstr>食材</vt:lpstr>
      <vt:lpstr>麵粉?</vt:lpstr>
      <vt:lpstr>製作步驟</vt:lpstr>
      <vt:lpstr>步驟1</vt:lpstr>
      <vt:lpstr>步驟2</vt:lpstr>
      <vt:lpstr>步驟3</vt:lpstr>
      <vt:lpstr>步驟4</vt:lpstr>
      <vt:lpstr>步驟5:將粉類和巧克力糊攪拌均勻</vt:lpstr>
      <vt:lpstr>步驟6</vt:lpstr>
      <vt:lpstr>步驟7</vt:lpstr>
      <vt:lpstr>     步驟8</vt:lpstr>
      <vt:lpstr>投影片 21</vt:lpstr>
      <vt:lpstr>投影片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大理石彩紋重乳酪布朗尼</dc:title>
  <dc:creator>VoidTerminator</dc:creator>
  <cp:lastModifiedBy>asus</cp:lastModifiedBy>
  <cp:revision>62</cp:revision>
  <dcterms:created xsi:type="dcterms:W3CDTF">2015-09-02T02:47:59Z</dcterms:created>
  <dcterms:modified xsi:type="dcterms:W3CDTF">2015-09-22T09:25:41Z</dcterms:modified>
  <cp:contentStatus/>
</cp:coreProperties>
</file>