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7" r:id="rId1"/>
  </p:sldMasterIdLst>
  <p:notesMasterIdLst>
    <p:notesMasterId r:id="rId30"/>
  </p:notesMasterIdLst>
  <p:sldIdLst>
    <p:sldId id="256" r:id="rId2"/>
    <p:sldId id="257" r:id="rId3"/>
    <p:sldId id="281" r:id="rId4"/>
    <p:sldId id="259" r:id="rId5"/>
    <p:sldId id="260" r:id="rId6"/>
    <p:sldId id="290" r:id="rId7"/>
    <p:sldId id="283" r:id="rId8"/>
    <p:sldId id="258" r:id="rId9"/>
    <p:sldId id="270" r:id="rId10"/>
    <p:sldId id="282" r:id="rId11"/>
    <p:sldId id="261" r:id="rId12"/>
    <p:sldId id="262" r:id="rId13"/>
    <p:sldId id="271" r:id="rId14"/>
    <p:sldId id="273" r:id="rId15"/>
    <p:sldId id="274" r:id="rId16"/>
    <p:sldId id="275" r:id="rId17"/>
    <p:sldId id="276" r:id="rId18"/>
    <p:sldId id="277" r:id="rId19"/>
    <p:sldId id="278" r:id="rId20"/>
    <p:sldId id="279" r:id="rId21"/>
    <p:sldId id="291" r:id="rId22"/>
    <p:sldId id="264" r:id="rId23"/>
    <p:sldId id="280" r:id="rId24"/>
    <p:sldId id="265" r:id="rId25"/>
    <p:sldId id="285" r:id="rId26"/>
    <p:sldId id="266" r:id="rId27"/>
    <p:sldId id="267" r:id="rId28"/>
    <p:sldId id="268" r:id="rId29"/>
  </p:sldIdLst>
  <p:sldSz cx="9144000" cy="5143500" type="screen16x9"/>
  <p:notesSz cx="6858000" cy="9144000"/>
  <p:embeddedFontLst>
    <p:embeddedFont>
      <p:font typeface="Georgia" pitchFamily="18" charset="0"/>
      <p:regular r:id="rId31"/>
      <p:bold r:id="rId32"/>
      <p:italic r:id="rId33"/>
      <p:boldItalic r:id="rId34"/>
    </p:embeddedFont>
    <p:embeddedFont>
      <p:font typeface="微軟正黑體" pitchFamily="34" charset="-120"/>
      <p:regular r:id="rId35"/>
      <p:bold r:id="rId36"/>
    </p:embeddedFont>
    <p:embeddedFont>
      <p:font typeface="Wingdings 2" pitchFamily="18" charset="2"/>
      <p:regular r:id="rId37"/>
    </p:embeddedFont>
    <p:embeddedFont>
      <p:font typeface="Roboto Slab" charset="0"/>
      <p:regular r:id="rId38"/>
      <p:bold r:id="rId39"/>
    </p:embeddedFont>
    <p:embeddedFont>
      <p:font typeface="Perpetua" pitchFamily="18" charset="0"/>
      <p:regular r:id="rId40"/>
      <p:bold r:id="rId41"/>
      <p:italic r:id="rId42"/>
      <p:boldItalic r:id="rId43"/>
    </p:embeddedFont>
    <p:embeddedFont>
      <p:font typeface="Roboto" charset="0"/>
      <p:regular r:id="rId44"/>
      <p:bold r:id="rId45"/>
      <p:italic r:id="rId46"/>
      <p:boldItalic r:id="rId47"/>
    </p:embeddedFont>
    <p:embeddedFont>
      <p:font typeface="Franklin Gothic Book" pitchFamily="34"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548" autoAdjust="0"/>
  </p:normalViewPr>
  <p:slideViewPr>
    <p:cSldViewPr>
      <p:cViewPr>
        <p:scale>
          <a:sx n="148" d="100"/>
          <a:sy n="148" d="100"/>
        </p:scale>
        <p:origin x="-552" y="-324"/>
      </p:cViewPr>
      <p:guideLst>
        <p:guide orient="horz" pos="1620"/>
        <p:guide pos="2880"/>
      </p:guideLst>
    </p:cSldViewPr>
  </p:slideViewPr>
  <p:outlineViewPr>
    <p:cViewPr>
      <p:scale>
        <a:sx n="33" d="100"/>
        <a:sy n="33" d="100"/>
      </p:scale>
      <p:origin x="10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712857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11/29/2016</a:t>
            </a:fld>
            <a:endParaRPr lang="en-US" sz="2000" dirty="0">
              <a:solidFill>
                <a:srgbClr val="FFFFFF"/>
              </a:solidFill>
            </a:endParaRPr>
          </a:p>
        </p:txBody>
      </p:sp>
      <p:sp>
        <p:nvSpPr>
          <p:cNvPr id="17" name="頁尾版面配置區 16"/>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
        <p:nvSpPr>
          <p:cNvPr id="7" name="矩形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1"/>
            <a:ext cx="2011680" cy="4388644"/>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05980"/>
            <a:ext cx="5562600" cy="438864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dirty="0"/>
          </a:p>
        </p:txBody>
      </p:sp>
      <p:sp>
        <p:nvSpPr>
          <p:cNvPr id="5" name="頁尾版面配置區 4"/>
          <p:cNvSpPr>
            <a:spLocks noGrp="1"/>
          </p:cNvSpPr>
          <p:nvPr>
            <p:ph type="ftr" sz="quarter" idx="11"/>
          </p:nvPr>
        </p:nvSpPr>
        <p:spPr/>
        <p:txBody>
          <a:bodyPr/>
          <a:lstStyle/>
          <a:p>
            <a:endParaRPr kumimoji="0" lang="en-US" dirty="0"/>
          </a:p>
        </p:txBody>
      </p:sp>
      <p:sp>
        <p:nvSpPr>
          <p:cNvPr id="6" name="投影片編號版面配置區 5"/>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zh-TW"/>
              <a:t>‹#›</a:t>
            </a:fld>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dirty="0"/>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
        <p:nvSpPr>
          <p:cNvPr id="8" name="內容版面配置區 7"/>
          <p:cNvSpPr>
            <a:spLocks noGrp="1"/>
          </p:cNvSpPr>
          <p:nvPr>
            <p:ph sz="quarter" idx="1"/>
          </p:nvPr>
        </p:nvSpPr>
        <p:spPr>
          <a:xfrm>
            <a:off x="914400" y="1085850"/>
            <a:ext cx="7772400" cy="3429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714376"/>
            <a:ext cx="7772400" cy="1021556"/>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5" name="頁尾版面配置區 4"/>
          <p:cNvSpPr>
            <a:spLocks noGrp="1"/>
          </p:cNvSpPr>
          <p:nvPr>
            <p:ph type="ftr" sz="quarter" idx="11"/>
          </p:nvPr>
        </p:nvSpPr>
        <p:spPr>
          <a:xfrm>
            <a:off x="800100" y="4629150"/>
            <a:ext cx="4000500" cy="342900"/>
          </a:xfrm>
        </p:spPr>
        <p:txBody>
          <a:bodyPr/>
          <a:lstStyle/>
          <a:p>
            <a:endParaRPr kumimoji="0" lang="en-US"/>
          </a:p>
        </p:txBody>
      </p:sp>
      <p:sp>
        <p:nvSpPr>
          <p:cNvPr id="7" name="矩形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4656582"/>
            <a:ext cx="457200" cy="342900"/>
          </a:xfrm>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6" name="頁尾版面配置區 5"/>
          <p:cNvSpPr>
            <a:spLocks noGrp="1"/>
          </p:cNvSpPr>
          <p:nvPr>
            <p:ph type="ftr" sz="quarter" idx="11"/>
          </p:nvPr>
        </p:nvSpPr>
        <p:spPr/>
        <p:txBody>
          <a:bodyPr/>
          <a:lstStyle/>
          <a:p>
            <a:endParaRPr kumimoji="0" lang="en-US"/>
          </a:p>
        </p:txBody>
      </p:sp>
      <p:sp>
        <p:nvSpPr>
          <p:cNvPr id="7" name="投影片編號版面配置區 6"/>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
        <p:nvSpPr>
          <p:cNvPr id="9" name="內容版面配置區 8"/>
          <p:cNvSpPr>
            <a:spLocks noGrp="1"/>
          </p:cNvSpPr>
          <p:nvPr>
            <p:ph sz="quarter" idx="1"/>
          </p:nvPr>
        </p:nvSpPr>
        <p:spPr>
          <a:xfrm>
            <a:off x="914400" y="1085850"/>
            <a:ext cx="3749040" cy="3429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085850"/>
            <a:ext cx="3749040" cy="3429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04788"/>
            <a:ext cx="7772400" cy="85725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8" name="頁尾版面配置區 7"/>
          <p:cNvSpPr>
            <a:spLocks noGrp="1"/>
          </p:cNvSpPr>
          <p:nvPr>
            <p:ph type="ftr" sz="quarter" idx="11"/>
          </p:nvPr>
        </p:nvSpPr>
        <p:spPr/>
        <p:txBody>
          <a:bodyPr/>
          <a:lstStyle/>
          <a:p>
            <a:endParaRPr kumimoji="0" lang="en-US"/>
          </a:p>
        </p:txBody>
      </p:sp>
      <p:sp>
        <p:nvSpPr>
          <p:cNvPr id="9" name="投影片編號版面配置區 8"/>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
        <p:nvSpPr>
          <p:cNvPr id="11" name="內容版面配置區 10"/>
          <p:cNvSpPr>
            <a:spLocks noGrp="1"/>
          </p:cNvSpPr>
          <p:nvPr>
            <p:ph sz="half" idx="2"/>
          </p:nvPr>
        </p:nvSpPr>
        <p:spPr>
          <a:xfrm>
            <a:off x="914400" y="1685925"/>
            <a:ext cx="3733800" cy="291465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1685925"/>
            <a:ext cx="3733800" cy="291465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4" name="頁尾版面配置區 3"/>
          <p:cNvSpPr>
            <a:spLocks noGrp="1"/>
          </p:cNvSpPr>
          <p:nvPr>
            <p:ph type="ftr" sz="quarter" idx="11"/>
          </p:nvPr>
        </p:nvSpPr>
        <p:spPr/>
        <p:txBody>
          <a:bodyPr/>
          <a:lstStyle/>
          <a:p>
            <a:endParaRPr kumimoji="0" lang="en-US"/>
          </a:p>
        </p:txBody>
      </p:sp>
      <p:sp>
        <p:nvSpPr>
          <p:cNvPr id="5" name="投影片編號版面配置區 4"/>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3" name="頁尾版面配置區 2"/>
          <p:cNvSpPr>
            <a:spLocks noGrp="1"/>
          </p:cNvSpPr>
          <p:nvPr>
            <p:ph type="ftr" sz="quarter" idx="11"/>
          </p:nvPr>
        </p:nvSpPr>
        <p:spPr/>
        <p:txBody>
          <a:bodyPr/>
          <a:lstStyle/>
          <a:p>
            <a:endParaRPr kumimoji="0" lang="en-US" dirty="0"/>
          </a:p>
        </p:txBody>
      </p:sp>
      <p:sp>
        <p:nvSpPr>
          <p:cNvPr id="4" name="投影片編號版面配置區 3"/>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04788"/>
            <a:ext cx="7772400" cy="85725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6" name="頁尾版面配置區 5"/>
          <p:cNvSpPr>
            <a:spLocks noGrp="1"/>
          </p:cNvSpPr>
          <p:nvPr>
            <p:ph type="ftr" sz="quarter" idx="11"/>
          </p:nvPr>
        </p:nvSpPr>
        <p:spPr/>
        <p:txBody>
          <a:bodyPr/>
          <a:lstStyle/>
          <a:p>
            <a:endParaRPr kumimoji="0" lang="en-US"/>
          </a:p>
        </p:txBody>
      </p:sp>
      <p:sp>
        <p:nvSpPr>
          <p:cNvPr id="7" name="投影片編號版面配置區 6"/>
          <p:cNvSpPr>
            <a:spLocks noGrp="1"/>
          </p:cNvSpPr>
          <p:nvPr>
            <p:ph type="sldNum" sz="quarter" idx="12"/>
          </p:nvPr>
        </p:nvSpPr>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
        <p:nvSpPr>
          <p:cNvPr id="11" name="內容版面配置區 10"/>
          <p:cNvSpPr>
            <a:spLocks noGrp="1"/>
          </p:cNvSpPr>
          <p:nvPr>
            <p:ph sz="quarter" idx="1"/>
          </p:nvPr>
        </p:nvSpPr>
        <p:spPr>
          <a:xfrm>
            <a:off x="2971800" y="1200150"/>
            <a:ext cx="5715000" cy="337185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11/29/2016</a:t>
            </a:fld>
            <a:endParaRPr lang="en-US"/>
          </a:p>
        </p:txBody>
      </p:sp>
      <p:sp>
        <p:nvSpPr>
          <p:cNvPr id="6" name="頁尾版面配置區 5"/>
          <p:cNvSpPr>
            <a:spLocks noGrp="1"/>
          </p:cNvSpPr>
          <p:nvPr>
            <p:ph type="ftr" sz="quarter" idx="11"/>
          </p:nvPr>
        </p:nvSpPr>
        <p:spPr>
          <a:xfrm>
            <a:off x="914400" y="4629150"/>
            <a:ext cx="3886200" cy="342900"/>
          </a:xfrm>
        </p:spPr>
        <p:txBody>
          <a:bodyPr/>
          <a:lstStyle/>
          <a:p>
            <a:endParaRPr kumimoji="0" lang="en-US" dirty="0"/>
          </a:p>
        </p:txBody>
      </p:sp>
      <p:sp>
        <p:nvSpPr>
          <p:cNvPr id="7" name="投影片編號版面配置區 6"/>
          <p:cNvSpPr>
            <a:spLocks noGrp="1"/>
          </p:cNvSpPr>
          <p:nvPr>
            <p:ph type="sldNum" sz="quarter" idx="12"/>
          </p:nvPr>
        </p:nvSpPr>
        <p:spPr>
          <a:xfrm>
            <a:off x="146304" y="4656582"/>
            <a:ext cx="457200" cy="342900"/>
          </a:xfrm>
        </p:spPr>
        <p:txBody>
          <a:body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
        <p:nvSpPr>
          <p:cNvPr id="11" name="矩形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05979"/>
            <a:ext cx="7772400" cy="85725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11/29/2016</a:t>
            </a:fld>
            <a:endParaRPr lang="en-US" sz="1400" dirty="0">
              <a:solidFill>
                <a:schemeClr val="tx2"/>
              </a:solidFill>
            </a:endParaRPr>
          </a:p>
        </p:txBody>
      </p:sp>
      <p:sp>
        <p:nvSpPr>
          <p:cNvPr id="3" name="頁尾版面配置區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投影片編號版面配置區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lvl="0" algn="r">
              <a:spcBef>
                <a:spcPts val="0"/>
              </a:spcBef>
              <a:buNone/>
            </a:pPr>
            <a:fld id="{00000000-1234-1234-1234-123412341234}" type="slidenum">
              <a:rPr lang="zh-TW" sz="1000" smtClean="0">
                <a:solidFill>
                  <a:schemeClr val="dk1"/>
                </a:solidFill>
                <a:latin typeface="Roboto"/>
                <a:ea typeface="Roboto"/>
                <a:cs typeface="Roboto"/>
                <a:sym typeface="Roboto"/>
              </a:rPr>
              <a:t>‹#›</a:t>
            </a:fld>
            <a:endParaRPr lang="zh-TW" sz="1000">
              <a:solidFill>
                <a:schemeClr val="dk1"/>
              </a:solidFill>
              <a:latin typeface="Roboto"/>
              <a:ea typeface="Roboto"/>
              <a:cs typeface="Roboto"/>
              <a:sym typeface="Roboto"/>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5.jpe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type="subTitle" idx="1"/>
          </p:nvPr>
        </p:nvSpPr>
        <p:spPr>
          <a:xfrm>
            <a:off x="1979712" y="3867894"/>
            <a:ext cx="7772400" cy="1131570"/>
          </a:xfrm>
          <a:prstGeom prst="rect">
            <a:avLst/>
          </a:prstGeom>
        </p:spPr>
        <p:txBody>
          <a:bodyPr lIns="91425" tIns="91425" rIns="91425" bIns="91425" anchor="t" anchorCtr="0">
            <a:noAutofit/>
          </a:bodyPr>
          <a:lstStyle/>
          <a:p>
            <a:pPr lvl="0">
              <a:spcBef>
                <a:spcPts val="0"/>
              </a:spcBef>
              <a:buNone/>
            </a:pPr>
            <a:endParaRPr sz="900" dirty="0"/>
          </a:p>
          <a:p>
            <a:pPr lvl="0">
              <a:spcBef>
                <a:spcPts val="0"/>
              </a:spcBef>
              <a:buNone/>
            </a:pPr>
            <a:endParaRPr sz="900" dirty="0"/>
          </a:p>
          <a:p>
            <a:pPr lvl="0">
              <a:spcBef>
                <a:spcPts val="0"/>
              </a:spcBef>
              <a:buNone/>
            </a:pPr>
            <a:endParaRPr sz="900" dirty="0"/>
          </a:p>
          <a:p>
            <a:pPr lvl="0">
              <a:spcBef>
                <a:spcPts val="0"/>
              </a:spcBef>
              <a:buNone/>
            </a:pPr>
            <a:endParaRPr sz="900" dirty="0"/>
          </a:p>
          <a:p>
            <a:pPr lvl="0" rtl="0">
              <a:spcBef>
                <a:spcPts val="0"/>
              </a:spcBef>
              <a:buNone/>
            </a:pPr>
            <a:r>
              <a:rPr lang="zh-TW" sz="900" dirty="0"/>
              <a:t>                                                                                                                                                                                 </a:t>
            </a:r>
            <a:r>
              <a:rPr lang="zh-TW" sz="1400" b="1" i="1" dirty="0" smtClean="0">
                <a:solidFill>
                  <a:srgbClr val="7030A0"/>
                </a:solidFill>
              </a:rPr>
              <a:t>吳</a:t>
            </a:r>
            <a:r>
              <a:rPr lang="zh-TW" altLang="en-US" sz="1400" b="1" i="1" dirty="0" smtClean="0">
                <a:solidFill>
                  <a:srgbClr val="7030A0"/>
                </a:solidFill>
              </a:rPr>
              <a:t>文</a:t>
            </a:r>
            <a:r>
              <a:rPr lang="zh-TW" sz="1400" b="1" i="1" dirty="0" smtClean="0">
                <a:solidFill>
                  <a:srgbClr val="7030A0"/>
                </a:solidFill>
              </a:rPr>
              <a:t>瀚</a:t>
            </a:r>
            <a:endParaRPr lang="zh-TW" sz="1400" b="1" i="1" dirty="0">
              <a:solidFill>
                <a:srgbClr val="7030A0"/>
              </a:solidFill>
            </a:endParaRPr>
          </a:p>
        </p:txBody>
      </p:sp>
      <p:sp>
        <p:nvSpPr>
          <p:cNvPr id="63" name="Shape 63"/>
          <p:cNvSpPr txBox="1">
            <a:spLocks noGrp="1"/>
          </p:cNvSpPr>
          <p:nvPr>
            <p:ph type="ctrTitle"/>
          </p:nvPr>
        </p:nvSpPr>
        <p:spPr>
          <a:xfrm>
            <a:off x="1691680" y="843558"/>
            <a:ext cx="5783400" cy="1457399"/>
          </a:xfrm>
          <a:prstGeom prst="rect">
            <a:avLst/>
          </a:prstGeom>
        </p:spPr>
        <p:txBody>
          <a:bodyPr lIns="91425" tIns="91425" rIns="91425" bIns="91425" anchor="b" anchorCtr="0">
            <a:noAutofit/>
          </a:bodyPr>
          <a:lstStyle/>
          <a:p>
            <a:pPr lvl="0">
              <a:spcBef>
                <a:spcPts val="0"/>
              </a:spcBef>
              <a:buNone/>
            </a:pPr>
            <a:r>
              <a:rPr lang="zh-TW" sz="2800" dirty="0">
                <a:solidFill>
                  <a:srgbClr val="00B0F0"/>
                </a:solidFill>
                <a:latin typeface="Arial"/>
                <a:ea typeface="Arial"/>
                <a:cs typeface="Arial"/>
                <a:sym typeface="Arial"/>
              </a:rPr>
              <a:t>美</a:t>
            </a:r>
            <a:r>
              <a:rPr lang="zh-TW" sz="2800" dirty="0">
                <a:solidFill>
                  <a:srgbClr val="00B050"/>
                </a:solidFill>
                <a:latin typeface="Arial"/>
                <a:ea typeface="Arial"/>
                <a:cs typeface="Arial"/>
                <a:sym typeface="Arial"/>
              </a:rPr>
              <a:t>國</a:t>
            </a:r>
            <a:r>
              <a:rPr lang="zh-TW" sz="2800" dirty="0">
                <a:solidFill>
                  <a:srgbClr val="7030A0"/>
                </a:solidFill>
                <a:latin typeface="Arial"/>
                <a:ea typeface="Arial"/>
                <a:cs typeface="Arial"/>
                <a:sym typeface="Arial"/>
              </a:rPr>
              <a:t>飲</a:t>
            </a:r>
            <a:r>
              <a:rPr lang="zh-TW" sz="2800" dirty="0">
                <a:solidFill>
                  <a:srgbClr val="FFC000"/>
                </a:solidFill>
                <a:latin typeface="Arial"/>
                <a:ea typeface="Arial"/>
                <a:cs typeface="Arial"/>
                <a:sym typeface="Arial"/>
              </a:rPr>
              <a:t>食</a:t>
            </a:r>
          </a:p>
        </p:txBody>
      </p:sp>
      <p:pic>
        <p:nvPicPr>
          <p:cNvPr id="65" name="Shape 65" descr="Flag_of_the_United_States.svg.png"/>
          <p:cNvPicPr preferRelativeResize="0"/>
          <p:nvPr/>
        </p:nvPicPr>
        <p:blipFill>
          <a:blip r:embed="rId3">
            <a:alphaModFix/>
          </a:blip>
          <a:stretch>
            <a:fillRect/>
          </a:stretch>
        </p:blipFill>
        <p:spPr>
          <a:xfrm>
            <a:off x="3275856" y="3219822"/>
            <a:ext cx="2767214" cy="14573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87900" y="483518"/>
            <a:ext cx="8368200" cy="4320480"/>
          </a:xfrm>
        </p:spPr>
        <p:txBody>
          <a:bodyPr/>
          <a:lstStyle/>
          <a:p>
            <a:pPr lvl="0"/>
            <a:r>
              <a:rPr lang="zh-TW" altLang="zh-TW" dirty="0">
                <a:solidFill>
                  <a:srgbClr val="3366CC"/>
                </a:solidFill>
              </a:rPr>
              <a:t>美國人喜歡吃牛肉、牛排、豬排、烤雞等肉食菜品，愛喝可樂、啤酒、威士忌、白蘭地等飲料，喜歡在飲料中加冰塊，不喜歡飲茶。</a:t>
            </a:r>
            <a:endParaRPr lang="en-US" altLang="zh-TW" dirty="0">
              <a:solidFill>
                <a:srgbClr val="3366CC"/>
              </a:solidFill>
            </a:endParaRPr>
          </a:p>
          <a:p>
            <a:pPr lvl="0"/>
            <a:r>
              <a:rPr lang="zh-TW" altLang="zh-TW" dirty="0">
                <a:solidFill>
                  <a:srgbClr val="3366CC"/>
                </a:solidFill>
              </a:rPr>
              <a:t>飯前以橙汁等作為開胃飲料，吃飯時習慣飲用啤酒、葡萄酒、汽水等飲料，飯後則喝咖啡，很少喝烈性酒</a:t>
            </a:r>
            <a:r>
              <a:rPr lang="zh-TW" altLang="zh-TW" dirty="0" smtClean="0">
                <a:solidFill>
                  <a:srgbClr val="3366CC"/>
                </a:solidFill>
              </a:rPr>
              <a:t>。</a:t>
            </a:r>
            <a:endParaRPr lang="en-US" altLang="zh-TW" dirty="0" smtClean="0">
              <a:solidFill>
                <a:srgbClr val="3366CC"/>
              </a:solidFill>
            </a:endParaRPr>
          </a:p>
          <a:p>
            <a:endParaRPr lang="zh-TW" altLang="en-US" dirty="0"/>
          </a:p>
          <a:p>
            <a:endParaRPr lang="zh-TW" altLang="en-US" dirty="0"/>
          </a:p>
        </p:txBody>
      </p:sp>
    </p:spTree>
    <p:extLst>
      <p:ext uri="{BB962C8B-B14F-4D97-AF65-F5344CB8AC3E}">
        <p14:creationId xmlns:p14="http://schemas.microsoft.com/office/powerpoint/2010/main" val="1549049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zh-TW"/>
              <a:t>美國飲食特色</a:t>
            </a:r>
          </a:p>
        </p:txBody>
      </p:sp>
      <p:sp>
        <p:nvSpPr>
          <p:cNvPr id="95" name="Shape 95"/>
          <p:cNvSpPr txBox="1">
            <a:spLocks noGrp="1"/>
          </p:cNvSpPr>
          <p:nvPr>
            <p:ph type="body" idx="1"/>
          </p:nvPr>
        </p:nvSpPr>
        <p:spPr>
          <a:xfrm>
            <a:off x="395536" y="1131590"/>
            <a:ext cx="8368200" cy="3456384"/>
          </a:xfrm>
          <a:prstGeom prst="rect">
            <a:avLst/>
          </a:prstGeom>
        </p:spPr>
        <p:txBody>
          <a:bodyPr lIns="91425" tIns="91425" rIns="91425" bIns="91425" anchor="t" anchorCtr="0">
            <a:noAutofit/>
          </a:bodyPr>
          <a:lstStyle/>
          <a:p>
            <a:r>
              <a:rPr lang="zh-TW" dirty="0">
                <a:solidFill>
                  <a:srgbClr val="3366CC"/>
                </a:solidFill>
              </a:rPr>
              <a:t>美國式飲食不講究精細，追求快捷方便，也不奢華，比較大眾化。</a:t>
            </a:r>
          </a:p>
          <a:p>
            <a:r>
              <a:rPr lang="zh-TW" dirty="0">
                <a:solidFill>
                  <a:srgbClr val="3366CC"/>
                </a:solidFill>
              </a:rPr>
              <a:t>美國人的口味較清淡，喜歡吃</a:t>
            </a:r>
            <a:r>
              <a:rPr lang="zh-TW" dirty="0" smtClean="0">
                <a:solidFill>
                  <a:srgbClr val="3366CC"/>
                </a:solidFill>
              </a:rPr>
              <a:t>生冷</a:t>
            </a:r>
            <a:r>
              <a:rPr lang="zh-TW" dirty="0">
                <a:solidFill>
                  <a:srgbClr val="3366CC"/>
                </a:solidFill>
              </a:rPr>
              <a:t>食品，如</a:t>
            </a:r>
            <a:r>
              <a:rPr lang="zh-TW" dirty="0" smtClean="0">
                <a:solidFill>
                  <a:srgbClr val="3366CC"/>
                </a:solidFill>
              </a:rPr>
              <a:t>涼</a:t>
            </a:r>
            <a:r>
              <a:rPr lang="zh-TW" altLang="en-US" dirty="0" smtClean="0">
                <a:solidFill>
                  <a:srgbClr val="3366CC"/>
                </a:solidFill>
              </a:rPr>
              <a:t>拌</a:t>
            </a:r>
            <a:r>
              <a:rPr lang="zh-TW" dirty="0" smtClean="0">
                <a:solidFill>
                  <a:srgbClr val="3366CC"/>
                </a:solidFill>
              </a:rPr>
              <a:t>菜</a:t>
            </a:r>
            <a:r>
              <a:rPr lang="zh-TW" dirty="0">
                <a:solidFill>
                  <a:srgbClr val="3366CC"/>
                </a:solidFill>
              </a:rPr>
              <a:t>、嫩肉排，熱湯也不燙，菜肴的味道一般是鹹中帶甜</a:t>
            </a:r>
            <a:r>
              <a:rPr lang="zh-TW" dirty="0" smtClean="0">
                <a:solidFill>
                  <a:srgbClr val="3366CC"/>
                </a:solidFill>
              </a:rPr>
              <a:t>。</a:t>
            </a:r>
            <a:endParaRPr lang="en-US" altLang="zh-TW" dirty="0" smtClean="0">
              <a:solidFill>
                <a:srgbClr val="3366CC"/>
              </a:solidFill>
            </a:endParaRPr>
          </a:p>
        </p:txBody>
      </p:sp>
      <p:pic>
        <p:nvPicPr>
          <p:cNvPr id="1026" name="Picture 2" descr="C:\Users\oceanwu\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108538"/>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ceanwu\Desktop\0DLoVk0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268188"/>
            <a:ext cx="2325489" cy="147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zh-TW"/>
              <a:t>特色美食</a:t>
            </a:r>
          </a:p>
        </p:txBody>
      </p:sp>
      <p:sp>
        <p:nvSpPr>
          <p:cNvPr id="101" name="Shape 101"/>
          <p:cNvSpPr txBox="1">
            <a:spLocks noGrp="1"/>
          </p:cNvSpPr>
          <p:nvPr>
            <p:ph type="body" idx="1"/>
          </p:nvPr>
        </p:nvSpPr>
        <p:spPr>
          <a:xfrm>
            <a:off x="502925" y="1059581"/>
            <a:ext cx="8368200" cy="2885367"/>
          </a:xfrm>
          <a:prstGeom prst="rect">
            <a:avLst/>
          </a:prstGeom>
        </p:spPr>
        <p:txBody>
          <a:bodyPr lIns="91425" tIns="91425" rIns="91425" bIns="91425" anchor="t" anchorCtr="0">
            <a:noAutofit/>
          </a:bodyPr>
          <a:lstStyle/>
          <a:p>
            <a:pPr marL="0" lvl="0" indent="0">
              <a:spcBef>
                <a:spcPts val="0"/>
              </a:spcBef>
              <a:spcAft>
                <a:spcPts val="0"/>
              </a:spcAft>
              <a:buNone/>
            </a:pPr>
            <a:r>
              <a:rPr lang="zh-TW" sz="3000" dirty="0">
                <a:solidFill>
                  <a:srgbClr val="3366CC"/>
                </a:solidFill>
              </a:rPr>
              <a:t>阿拉斯加鱈魚柳</a:t>
            </a:r>
          </a:p>
          <a:p>
            <a:pPr marL="0" lvl="0" indent="0">
              <a:spcBef>
                <a:spcPts val="0"/>
              </a:spcBef>
              <a:spcAft>
                <a:spcPts val="0"/>
              </a:spcAft>
              <a:buNone/>
            </a:pPr>
            <a:r>
              <a:rPr lang="zh-TW" sz="3000" dirty="0">
                <a:solidFill>
                  <a:srgbClr val="3366CC"/>
                </a:solidFill>
              </a:rPr>
              <a:t>夏威夷沙律</a:t>
            </a:r>
          </a:p>
          <a:p>
            <a:pPr marL="0" lvl="0" indent="0">
              <a:spcBef>
                <a:spcPts val="0"/>
              </a:spcBef>
              <a:spcAft>
                <a:spcPts val="0"/>
              </a:spcAft>
              <a:buNone/>
            </a:pPr>
            <a:r>
              <a:rPr lang="zh-TW" sz="3000" dirty="0">
                <a:solidFill>
                  <a:srgbClr val="3366CC"/>
                </a:solidFill>
              </a:rPr>
              <a:t>美國大龍蝦</a:t>
            </a:r>
          </a:p>
          <a:p>
            <a:pPr marL="0" lvl="0" indent="0">
              <a:spcBef>
                <a:spcPts val="0"/>
              </a:spcBef>
              <a:spcAft>
                <a:spcPts val="0"/>
              </a:spcAft>
              <a:buNone/>
            </a:pPr>
            <a:r>
              <a:rPr lang="zh-TW" sz="3000" dirty="0">
                <a:solidFill>
                  <a:srgbClr val="3366CC"/>
                </a:solidFill>
              </a:rPr>
              <a:t> 蘋果派</a:t>
            </a:r>
          </a:p>
          <a:p>
            <a:pPr marL="0" lvl="0" indent="0">
              <a:spcBef>
                <a:spcPts val="0"/>
              </a:spcBef>
              <a:spcAft>
                <a:spcPts val="0"/>
              </a:spcAft>
              <a:buNone/>
            </a:pPr>
            <a:r>
              <a:rPr lang="zh-TW" sz="3000" dirty="0">
                <a:solidFill>
                  <a:srgbClr val="3366CC"/>
                </a:solidFill>
              </a:rPr>
              <a:t>美國雪糕</a:t>
            </a:r>
          </a:p>
          <a:p>
            <a:pPr marL="0" lvl="0" indent="0">
              <a:spcBef>
                <a:spcPts val="0"/>
              </a:spcBef>
              <a:spcAft>
                <a:spcPts val="0"/>
              </a:spcAft>
              <a:buNone/>
            </a:pPr>
            <a:r>
              <a:rPr lang="zh-TW" sz="3000" dirty="0">
                <a:solidFill>
                  <a:srgbClr val="3366CC"/>
                </a:solidFill>
              </a:rPr>
              <a:t>美國布丁</a:t>
            </a:r>
          </a:p>
          <a:p>
            <a:pPr lvl="0">
              <a:spcBef>
                <a:spcPts val="0"/>
              </a:spcBef>
              <a:buNone/>
            </a:pPr>
            <a:endParaRPr dirty="0"/>
          </a:p>
        </p:txBody>
      </p:sp>
      <p:pic>
        <p:nvPicPr>
          <p:cNvPr id="102" name="Shape 102" descr="1192421269.jpg"/>
          <p:cNvPicPr preferRelativeResize="0"/>
          <p:nvPr/>
        </p:nvPicPr>
        <p:blipFill>
          <a:blip r:embed="rId3">
            <a:alphaModFix/>
          </a:blip>
          <a:stretch>
            <a:fillRect/>
          </a:stretch>
        </p:blipFill>
        <p:spPr>
          <a:xfrm>
            <a:off x="2176550" y="3685725"/>
            <a:ext cx="1704624" cy="1278474"/>
          </a:xfrm>
          <a:prstGeom prst="rect">
            <a:avLst/>
          </a:prstGeom>
          <a:noFill/>
          <a:ln>
            <a:noFill/>
          </a:ln>
        </p:spPr>
      </p:pic>
      <p:pic>
        <p:nvPicPr>
          <p:cNvPr id="103" name="Shape 103" descr="2008112520290723506.jpg"/>
          <p:cNvPicPr preferRelativeResize="0"/>
          <p:nvPr/>
        </p:nvPicPr>
        <p:blipFill>
          <a:blip r:embed="rId4">
            <a:alphaModFix/>
          </a:blip>
          <a:stretch>
            <a:fillRect/>
          </a:stretch>
        </p:blipFill>
        <p:spPr>
          <a:xfrm>
            <a:off x="5069677" y="3101220"/>
            <a:ext cx="1704624" cy="1324654"/>
          </a:xfrm>
          <a:prstGeom prst="rect">
            <a:avLst/>
          </a:prstGeom>
          <a:noFill/>
          <a:ln>
            <a:noFill/>
          </a:ln>
        </p:spPr>
      </p:pic>
      <p:pic>
        <p:nvPicPr>
          <p:cNvPr id="104" name="Shape 104" descr="recipe_0000428_600_fit_0001171.jpg"/>
          <p:cNvPicPr preferRelativeResize="0"/>
          <p:nvPr/>
        </p:nvPicPr>
        <p:blipFill>
          <a:blip r:embed="rId5">
            <a:alphaModFix/>
          </a:blip>
          <a:stretch>
            <a:fillRect/>
          </a:stretch>
        </p:blipFill>
        <p:spPr>
          <a:xfrm>
            <a:off x="3307050" y="2525600"/>
            <a:ext cx="1892475" cy="1419349"/>
          </a:xfrm>
          <a:prstGeom prst="rect">
            <a:avLst/>
          </a:prstGeom>
          <a:noFill/>
          <a:ln>
            <a:noFill/>
          </a:ln>
        </p:spPr>
      </p:pic>
      <p:pic>
        <p:nvPicPr>
          <p:cNvPr id="105" name="Shape 105" descr="20160506085736_5RtaV.thumb.700_0.jpeg"/>
          <p:cNvPicPr preferRelativeResize="0"/>
          <p:nvPr/>
        </p:nvPicPr>
        <p:blipFill>
          <a:blip r:embed="rId6">
            <a:alphaModFix/>
          </a:blip>
          <a:stretch>
            <a:fillRect/>
          </a:stretch>
        </p:blipFill>
        <p:spPr>
          <a:xfrm>
            <a:off x="4687025" y="1408800"/>
            <a:ext cx="1981313" cy="1324649"/>
          </a:xfrm>
          <a:prstGeom prst="rect">
            <a:avLst/>
          </a:prstGeom>
          <a:noFill/>
          <a:ln>
            <a:noFill/>
          </a:ln>
        </p:spPr>
      </p:pic>
      <p:pic>
        <p:nvPicPr>
          <p:cNvPr id="106" name="Shape 106" descr="rvCUjXMHo6Qr1JWM_603865.jpg"/>
          <p:cNvPicPr preferRelativeResize="0"/>
          <p:nvPr/>
        </p:nvPicPr>
        <p:blipFill>
          <a:blip r:embed="rId7">
            <a:alphaModFix/>
          </a:blip>
          <a:stretch>
            <a:fillRect/>
          </a:stretch>
        </p:blipFill>
        <p:spPr>
          <a:xfrm>
            <a:off x="6329000" y="2215750"/>
            <a:ext cx="2207751" cy="1324650"/>
          </a:xfrm>
          <a:prstGeom prst="rect">
            <a:avLst/>
          </a:prstGeom>
          <a:noFill/>
          <a:ln>
            <a:noFill/>
          </a:ln>
        </p:spPr>
      </p:pic>
      <p:pic>
        <p:nvPicPr>
          <p:cNvPr id="107" name="Shape 107" descr="1440041796896610.jpg"/>
          <p:cNvPicPr preferRelativeResize="0"/>
          <p:nvPr/>
        </p:nvPicPr>
        <p:blipFill>
          <a:blip r:embed="rId8">
            <a:alphaModFix/>
          </a:blip>
          <a:stretch>
            <a:fillRect/>
          </a:stretch>
        </p:blipFill>
        <p:spPr>
          <a:xfrm>
            <a:off x="7074550" y="1144115"/>
            <a:ext cx="1892474" cy="114782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smtClean="0"/>
              <a:t>8</a:t>
            </a:r>
            <a:r>
              <a:rPr lang="zh-TW" altLang="en-US" b="1" dirty="0" smtClean="0"/>
              <a:t>種食物</a:t>
            </a:r>
            <a:r>
              <a:rPr lang="en-US" altLang="zh-TW" b="1" dirty="0" smtClean="0"/>
              <a:t>-1</a:t>
            </a:r>
            <a:endParaRPr lang="zh-TW" altLang="en-US" b="1" dirty="0"/>
          </a:p>
        </p:txBody>
      </p:sp>
      <p:sp>
        <p:nvSpPr>
          <p:cNvPr id="3" name="文字版面配置區 2"/>
          <p:cNvSpPr>
            <a:spLocks noGrp="1"/>
          </p:cNvSpPr>
          <p:nvPr>
            <p:ph type="body" idx="1"/>
          </p:nvPr>
        </p:nvSpPr>
        <p:spPr/>
        <p:txBody>
          <a:bodyPr/>
          <a:lstStyle/>
          <a:p>
            <a:r>
              <a:rPr lang="zh-TW" altLang="en-US" b="1" dirty="0" smtClean="0"/>
              <a:t>奶油</a:t>
            </a:r>
            <a:r>
              <a:rPr lang="zh-TW" altLang="en-US" b="1" dirty="0"/>
              <a:t>夾心海綿</a:t>
            </a:r>
            <a:r>
              <a:rPr lang="zh-TW" altLang="en-US" b="1" dirty="0" smtClean="0"/>
              <a:t>蛋糕</a:t>
            </a:r>
            <a:endParaRPr lang="en-US" altLang="zh-TW" b="1" dirty="0" smtClean="0"/>
          </a:p>
          <a:p>
            <a:r>
              <a:rPr lang="en-US" altLang="zh-TW" sz="1800" dirty="0"/>
              <a:t>Twinkies</a:t>
            </a:r>
            <a:r>
              <a:rPr lang="zh-TW" altLang="en-US" sz="1800" dirty="0"/>
              <a:t>是一種內部裏著奶油的黃色小蛋糕，也可以冰凍起來當雪糕吃，是美國常見的點心零食</a:t>
            </a:r>
            <a:r>
              <a:rPr lang="zh-TW" altLang="en-US" sz="2400" dirty="0"/>
              <a:t>。</a:t>
            </a:r>
            <a:endParaRPr lang="zh-TW" altLang="en-US" sz="2400" b="1" dirty="0"/>
          </a:p>
        </p:txBody>
      </p:sp>
      <p:pic>
        <p:nvPicPr>
          <p:cNvPr id="1026" name="Picture 2" descr="C:\Users\oceanwu\Pictu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283718"/>
            <a:ext cx="4247997" cy="2669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ceanwu\Pictures\AW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112" y="4375460"/>
            <a:ext cx="768040" cy="76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-2</a:t>
            </a:r>
            <a:endParaRPr lang="zh-TW" altLang="en-US" b="1" dirty="0"/>
          </a:p>
        </p:txBody>
      </p:sp>
      <p:sp>
        <p:nvSpPr>
          <p:cNvPr id="3" name="文字版面配置區 2"/>
          <p:cNvSpPr>
            <a:spLocks noGrp="1"/>
          </p:cNvSpPr>
          <p:nvPr>
            <p:ph type="body" idx="1"/>
          </p:nvPr>
        </p:nvSpPr>
        <p:spPr/>
        <p:txBody>
          <a:bodyPr/>
          <a:lstStyle/>
          <a:p>
            <a:r>
              <a:rPr lang="zh-TW" altLang="en-US" b="1" dirty="0"/>
              <a:t>玉米熱狗（</a:t>
            </a:r>
            <a:r>
              <a:rPr lang="en-US" altLang="zh-TW" b="1" dirty="0"/>
              <a:t>Corn dog</a:t>
            </a:r>
            <a:r>
              <a:rPr lang="zh-TW" altLang="en-US" b="1" dirty="0"/>
              <a:t>）</a:t>
            </a:r>
          </a:p>
          <a:p>
            <a:pPr marL="274320" lvl="1" indent="0">
              <a:lnSpc>
                <a:spcPct val="150000"/>
              </a:lnSpc>
              <a:buNone/>
            </a:pPr>
            <a:r>
              <a:rPr lang="zh-TW" altLang="en-US" sz="2000" dirty="0"/>
              <a:t>這種熱狗是一根香腸被厚厚</a:t>
            </a:r>
            <a:r>
              <a:rPr lang="zh-TW" altLang="en-US" sz="2000" dirty="0" smtClean="0"/>
              <a:t>的</a:t>
            </a:r>
            <a:endParaRPr lang="en-US" altLang="zh-TW" sz="2000" dirty="0" smtClean="0"/>
          </a:p>
          <a:p>
            <a:pPr marL="274320" lvl="1" indent="0">
              <a:lnSpc>
                <a:spcPct val="150000"/>
              </a:lnSpc>
              <a:buNone/>
            </a:pPr>
            <a:r>
              <a:rPr lang="zh-TW" altLang="en-US" sz="2000" dirty="0" smtClean="0"/>
              <a:t>油炸</a:t>
            </a:r>
            <a:r>
              <a:rPr lang="zh-TW" altLang="en-US" sz="2000" dirty="0"/>
              <a:t>玉米糊包住的「熱狗」</a:t>
            </a:r>
            <a:r>
              <a:rPr lang="zh-TW" altLang="en-US" sz="2000" dirty="0" smtClean="0"/>
              <a:t>，</a:t>
            </a:r>
            <a:endParaRPr lang="en-US" altLang="zh-TW" sz="2000" dirty="0" smtClean="0"/>
          </a:p>
          <a:p>
            <a:pPr marL="274320" lvl="1" indent="0">
              <a:lnSpc>
                <a:spcPct val="150000"/>
              </a:lnSpc>
              <a:buNone/>
            </a:pPr>
            <a:r>
              <a:rPr lang="zh-TW" altLang="en-US" sz="2000" dirty="0" smtClean="0"/>
              <a:t>是</a:t>
            </a:r>
            <a:r>
              <a:rPr lang="zh-TW" altLang="en-US" sz="2000" dirty="0"/>
              <a:t>一種街頭小吃或快餐。</a:t>
            </a:r>
          </a:p>
        </p:txBody>
      </p:sp>
      <p:pic>
        <p:nvPicPr>
          <p:cNvPr id="3074" name="Picture 2" descr="C:\Users\oceanwu\Pictur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91630"/>
            <a:ext cx="2880320" cy="25634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ceanwu\Pictures\AW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508" y="4463394"/>
            <a:ext cx="64807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-3</a:t>
            </a:r>
            <a:endParaRPr lang="zh-TW" altLang="en-US" b="1" dirty="0"/>
          </a:p>
        </p:txBody>
      </p:sp>
      <p:sp>
        <p:nvSpPr>
          <p:cNvPr id="3" name="文字版面配置區 2"/>
          <p:cNvSpPr>
            <a:spLocks noGrp="1"/>
          </p:cNvSpPr>
          <p:nvPr>
            <p:ph type="body" idx="1"/>
          </p:nvPr>
        </p:nvSpPr>
        <p:spPr/>
        <p:txBody>
          <a:bodyPr/>
          <a:lstStyle/>
          <a:p>
            <a:r>
              <a:rPr lang="zh-TW" altLang="en-US" b="1" dirty="0"/>
              <a:t>巨無霸（</a:t>
            </a:r>
            <a:r>
              <a:rPr lang="en-US" altLang="zh-TW" b="1" dirty="0"/>
              <a:t>Big Mac</a:t>
            </a:r>
            <a:r>
              <a:rPr lang="zh-TW" altLang="en-US" b="1" dirty="0"/>
              <a:t>）</a:t>
            </a:r>
          </a:p>
          <a:p>
            <a:pPr marL="274320" lvl="1" indent="0">
              <a:lnSpc>
                <a:spcPct val="150000"/>
              </a:lnSpc>
              <a:buNone/>
            </a:pPr>
            <a:r>
              <a:rPr lang="zh-TW" altLang="en-US" sz="2000" dirty="0"/>
              <a:t>據哥倫比亞廣播公司一名員工表示</a:t>
            </a:r>
            <a:r>
              <a:rPr lang="zh-TW" altLang="en-US" sz="2000" dirty="0" smtClean="0"/>
              <a:t>，</a:t>
            </a:r>
            <a:endParaRPr lang="en-US" altLang="zh-TW" sz="2000" dirty="0" smtClean="0"/>
          </a:p>
          <a:p>
            <a:pPr marL="274320" lvl="1" indent="0">
              <a:lnSpc>
                <a:spcPct val="150000"/>
              </a:lnSpc>
              <a:buNone/>
            </a:pPr>
            <a:r>
              <a:rPr lang="zh-TW" altLang="en-US" sz="2000" dirty="0" smtClean="0"/>
              <a:t>在</a:t>
            </a:r>
            <a:r>
              <a:rPr lang="zh-TW" altLang="en-US" sz="2000" dirty="0"/>
              <a:t>美國，每</a:t>
            </a:r>
            <a:r>
              <a:rPr lang="en-US" altLang="zh-TW" sz="2000" dirty="0"/>
              <a:t>7</a:t>
            </a:r>
            <a:r>
              <a:rPr lang="zh-TW" altLang="en-US" sz="2000" dirty="0"/>
              <a:t>秒就會賣掉一個巨無霸。</a:t>
            </a:r>
          </a:p>
        </p:txBody>
      </p:sp>
      <p:pic>
        <p:nvPicPr>
          <p:cNvPr id="4098" name="Picture 2" descr="C:\Users\oceanwu\Pictur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51670"/>
            <a:ext cx="3357488" cy="23894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ceanwu\Pictures\AW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92546"/>
            <a:ext cx="779413" cy="77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-4</a:t>
            </a:r>
            <a:endParaRPr lang="zh-TW" altLang="en-US" b="1" dirty="0"/>
          </a:p>
        </p:txBody>
      </p:sp>
      <p:sp>
        <p:nvSpPr>
          <p:cNvPr id="3" name="文字版面配置區 2"/>
          <p:cNvSpPr>
            <a:spLocks noGrp="1"/>
          </p:cNvSpPr>
          <p:nvPr>
            <p:ph type="body" idx="1"/>
          </p:nvPr>
        </p:nvSpPr>
        <p:spPr/>
        <p:txBody>
          <a:bodyPr/>
          <a:lstStyle/>
          <a:p>
            <a:r>
              <a:rPr lang="zh-TW" altLang="en-US" b="1" dirty="0"/>
              <a:t>雞炸牛排（</a:t>
            </a:r>
            <a:r>
              <a:rPr lang="en-US" altLang="zh-TW" b="1" dirty="0"/>
              <a:t>Chicken Fried </a:t>
            </a:r>
            <a:r>
              <a:rPr lang="en-US" altLang="zh-TW" b="1" dirty="0" smtClean="0"/>
              <a:t>Steak</a:t>
            </a:r>
            <a:r>
              <a:rPr lang="zh-TW" altLang="en-US" b="1" dirty="0" smtClean="0"/>
              <a:t>）</a:t>
            </a:r>
            <a:endParaRPr lang="en-US" altLang="zh-TW" b="1" dirty="0" smtClean="0"/>
          </a:p>
          <a:p>
            <a:pPr>
              <a:lnSpc>
                <a:spcPct val="150000"/>
              </a:lnSpc>
            </a:pPr>
            <a:r>
              <a:rPr lang="zh-TW" altLang="en-US" b="1" dirty="0"/>
              <a:t>又稱鄉村炸牛排</a:t>
            </a:r>
          </a:p>
          <a:p>
            <a:pPr marL="274320" lvl="1" indent="0">
              <a:lnSpc>
                <a:spcPct val="150000"/>
              </a:lnSpc>
              <a:buNone/>
            </a:pPr>
            <a:r>
              <a:rPr lang="zh-TW" altLang="en-US" sz="2000" dirty="0"/>
              <a:t>這是美國南方的一道料理</a:t>
            </a:r>
            <a:r>
              <a:rPr lang="zh-TW" altLang="en-US" sz="2000" dirty="0" smtClean="0"/>
              <a:t>，</a:t>
            </a:r>
            <a:endParaRPr lang="en-US" altLang="zh-TW" sz="2000" dirty="0" smtClean="0"/>
          </a:p>
          <a:p>
            <a:pPr marL="274320" lvl="1" indent="0">
              <a:lnSpc>
                <a:spcPct val="150000"/>
              </a:lnSpc>
              <a:buNone/>
            </a:pPr>
            <a:r>
              <a:rPr lang="zh-TW" altLang="en-US" sz="2000" dirty="0" smtClean="0"/>
              <a:t>是</a:t>
            </a:r>
            <a:r>
              <a:rPr lang="zh-TW" altLang="en-US" sz="2000" dirty="0"/>
              <a:t>把嫩牛排用調味麵粉</a:t>
            </a:r>
            <a:r>
              <a:rPr lang="zh-TW" altLang="en-US" sz="2000" dirty="0" smtClean="0"/>
              <a:t>包裹</a:t>
            </a:r>
            <a:endParaRPr lang="en-US" altLang="zh-TW" sz="2000" dirty="0" smtClean="0"/>
          </a:p>
          <a:p>
            <a:pPr marL="274320" lvl="1" indent="0">
              <a:lnSpc>
                <a:spcPct val="150000"/>
              </a:lnSpc>
              <a:buNone/>
            </a:pPr>
            <a:r>
              <a:rPr lang="zh-TW" altLang="en-US" sz="2000" dirty="0" smtClean="0"/>
              <a:t>油炸</a:t>
            </a:r>
            <a:r>
              <a:rPr lang="zh-TW" altLang="en-US" sz="2000" dirty="0"/>
              <a:t>後食用。</a:t>
            </a:r>
          </a:p>
        </p:txBody>
      </p:sp>
      <p:pic>
        <p:nvPicPr>
          <p:cNvPr id="5122" name="Picture 2" descr="C:\Users\oceanwu\Pictur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211710"/>
            <a:ext cx="3113997" cy="199295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oceanwu\Pictures\AW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339502"/>
            <a:ext cx="403746" cy="40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6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-5</a:t>
            </a:r>
            <a:endParaRPr lang="zh-TW" altLang="en-US" b="1" dirty="0"/>
          </a:p>
        </p:txBody>
      </p:sp>
      <p:sp>
        <p:nvSpPr>
          <p:cNvPr id="3" name="文字版面配置區 2"/>
          <p:cNvSpPr>
            <a:spLocks noGrp="1"/>
          </p:cNvSpPr>
          <p:nvPr>
            <p:ph type="body" idx="1"/>
          </p:nvPr>
        </p:nvSpPr>
        <p:spPr/>
        <p:txBody>
          <a:bodyPr/>
          <a:lstStyle/>
          <a:p>
            <a:r>
              <a:rPr lang="zh-TW" altLang="en-US" b="1" dirty="0"/>
              <a:t>噴霧奶酪（</a:t>
            </a:r>
            <a:r>
              <a:rPr lang="en-US" altLang="zh-TW" b="1" dirty="0"/>
              <a:t>Spray Cheese</a:t>
            </a:r>
            <a:r>
              <a:rPr lang="zh-TW" altLang="en-US" b="1" dirty="0" smtClean="0"/>
              <a:t>）</a:t>
            </a:r>
            <a:endParaRPr lang="en-US" altLang="zh-TW" b="1" dirty="0" smtClean="0"/>
          </a:p>
          <a:p>
            <a:pPr marL="274320" lvl="1" indent="0">
              <a:lnSpc>
                <a:spcPct val="150000"/>
              </a:lnSpc>
              <a:buNone/>
            </a:pPr>
            <a:r>
              <a:rPr lang="zh-TW" altLang="en-US" sz="1600" dirty="0" smtClean="0"/>
              <a:t>美國人</a:t>
            </a:r>
            <a:r>
              <a:rPr lang="zh-TW" altLang="en-US" sz="1600" dirty="0"/>
              <a:t>喜歡吃奶酪</a:t>
            </a:r>
            <a:r>
              <a:rPr lang="zh-TW" altLang="en-US" sz="1600" dirty="0" smtClean="0"/>
              <a:t>，</a:t>
            </a:r>
            <a:endParaRPr lang="en-US" altLang="zh-TW" sz="1600" dirty="0" smtClean="0"/>
          </a:p>
          <a:p>
            <a:pPr marL="274320" lvl="1" indent="0">
              <a:lnSpc>
                <a:spcPct val="150000"/>
              </a:lnSpc>
              <a:buNone/>
            </a:pPr>
            <a:r>
              <a:rPr lang="zh-TW" altLang="en-US" sz="1800" dirty="0" smtClean="0"/>
              <a:t>這</a:t>
            </a:r>
            <a:r>
              <a:rPr lang="zh-TW" altLang="en-US" sz="1800" dirty="0"/>
              <a:t>種被裝在噴嘴式</a:t>
            </a:r>
            <a:r>
              <a:rPr lang="zh-TW" altLang="en-US" sz="1800" dirty="0" smtClean="0"/>
              <a:t>壓力</a:t>
            </a:r>
            <a:endParaRPr lang="en-US" altLang="zh-TW" sz="1800" dirty="0"/>
          </a:p>
          <a:p>
            <a:pPr marL="274320" lvl="1" indent="0">
              <a:lnSpc>
                <a:spcPct val="150000"/>
              </a:lnSpc>
              <a:buNone/>
            </a:pPr>
            <a:r>
              <a:rPr lang="zh-TW" altLang="en-US" sz="1800" dirty="0" smtClean="0"/>
              <a:t>罐</a:t>
            </a:r>
            <a:r>
              <a:rPr lang="zh-TW" altLang="en-US" sz="1800" dirty="0"/>
              <a:t>中的奶酪使用起來十分便利。</a:t>
            </a:r>
          </a:p>
        </p:txBody>
      </p:sp>
      <p:pic>
        <p:nvPicPr>
          <p:cNvPr id="6146" name="Picture 2" descr="C:\Users\oceanwu\Picture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32933"/>
            <a:ext cx="3960440" cy="264029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ceanwu\Pictures\AW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373220"/>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89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-6</a:t>
            </a:r>
            <a:endParaRPr lang="zh-TW" altLang="en-US" b="1" dirty="0"/>
          </a:p>
        </p:txBody>
      </p:sp>
      <p:sp>
        <p:nvSpPr>
          <p:cNvPr id="3" name="文字版面配置區 2"/>
          <p:cNvSpPr>
            <a:spLocks noGrp="1"/>
          </p:cNvSpPr>
          <p:nvPr>
            <p:ph type="body" idx="1"/>
          </p:nvPr>
        </p:nvSpPr>
        <p:spPr/>
        <p:txBody>
          <a:bodyPr/>
          <a:lstStyle/>
          <a:p>
            <a:r>
              <a:rPr lang="zh-TW" altLang="en-US" b="1" dirty="0"/>
              <a:t>炸黃油（</a:t>
            </a:r>
            <a:r>
              <a:rPr lang="en-US" altLang="zh-TW" b="1" dirty="0"/>
              <a:t>Deep Fried Butter</a:t>
            </a:r>
            <a:r>
              <a:rPr lang="zh-TW" altLang="en-US" b="1" dirty="0"/>
              <a:t>）</a:t>
            </a:r>
          </a:p>
          <a:p>
            <a:pPr marL="274320" lvl="1" indent="0">
              <a:lnSpc>
                <a:spcPct val="150000"/>
              </a:lnSpc>
              <a:buNone/>
            </a:pPr>
            <a:r>
              <a:rPr lang="zh-TW" altLang="en-US" sz="2000" dirty="0"/>
              <a:t>油炸黃油是一種休閒食品</a:t>
            </a:r>
            <a:r>
              <a:rPr lang="zh-TW" altLang="en-US" sz="2000" dirty="0" smtClean="0"/>
              <a:t>，</a:t>
            </a:r>
            <a:endParaRPr lang="en-US" altLang="zh-TW" sz="2000" dirty="0" smtClean="0"/>
          </a:p>
          <a:p>
            <a:pPr marL="274320" lvl="1" indent="0">
              <a:lnSpc>
                <a:spcPct val="150000"/>
              </a:lnSpc>
              <a:buNone/>
            </a:pPr>
            <a:r>
              <a:rPr lang="zh-TW" altLang="en-US" sz="2000" dirty="0" smtClean="0"/>
              <a:t>即</a:t>
            </a:r>
            <a:r>
              <a:rPr lang="zh-TW" altLang="en-US" sz="2000" dirty="0"/>
              <a:t>在黃油外面塗上麵糊或</a:t>
            </a:r>
            <a:r>
              <a:rPr lang="zh-TW" altLang="en-US" sz="2000" dirty="0" smtClean="0"/>
              <a:t>麵</a:t>
            </a:r>
            <a:endParaRPr lang="en-US" altLang="zh-TW" sz="2000" dirty="0" smtClean="0"/>
          </a:p>
          <a:p>
            <a:pPr marL="274320" lvl="1" indent="0">
              <a:lnSpc>
                <a:spcPct val="150000"/>
              </a:lnSpc>
              <a:buNone/>
            </a:pPr>
            <a:r>
              <a:rPr lang="zh-TW" altLang="en-US" sz="2000" dirty="0" smtClean="0"/>
              <a:t>包</a:t>
            </a:r>
            <a:r>
              <a:rPr lang="zh-TW" altLang="en-US" sz="2000" dirty="0"/>
              <a:t>屑，然後油炸。</a:t>
            </a:r>
          </a:p>
        </p:txBody>
      </p:sp>
      <p:pic>
        <p:nvPicPr>
          <p:cNvPr id="7170" name="Picture 2" descr="C:\Users\oceanwu\Picture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139702"/>
            <a:ext cx="2762994" cy="207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67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-7</a:t>
            </a:r>
            <a:endParaRPr lang="zh-TW" altLang="en-US" dirty="0"/>
          </a:p>
        </p:txBody>
      </p:sp>
      <p:sp>
        <p:nvSpPr>
          <p:cNvPr id="3" name="文字版面配置區 2"/>
          <p:cNvSpPr>
            <a:spLocks noGrp="1"/>
          </p:cNvSpPr>
          <p:nvPr>
            <p:ph type="body" idx="1"/>
          </p:nvPr>
        </p:nvSpPr>
        <p:spPr/>
        <p:txBody>
          <a:bodyPr/>
          <a:lstStyle/>
          <a:p>
            <a:pPr marL="0" indent="0">
              <a:lnSpc>
                <a:spcPct val="150000"/>
              </a:lnSpc>
              <a:buNone/>
            </a:pPr>
            <a:r>
              <a:rPr lang="zh-TW" altLang="en-US" b="1" dirty="0"/>
              <a:t>斯帕姆午餐肉（</a:t>
            </a:r>
            <a:r>
              <a:rPr lang="en-US" altLang="zh-TW" b="1" dirty="0"/>
              <a:t>Spam</a:t>
            </a:r>
            <a:r>
              <a:rPr lang="zh-TW" altLang="en-US" sz="2000" b="1" dirty="0"/>
              <a:t>）</a:t>
            </a:r>
          </a:p>
          <a:p>
            <a:pPr marL="0" indent="0">
              <a:lnSpc>
                <a:spcPct val="150000"/>
              </a:lnSpc>
              <a:buNone/>
            </a:pPr>
            <a:r>
              <a:rPr lang="zh-TW" altLang="en-US" sz="2000" dirty="0"/>
              <a:t>「斯帕姆」是荷美爾食品</a:t>
            </a:r>
            <a:r>
              <a:rPr lang="zh-TW" altLang="en-US" sz="2000" dirty="0" smtClean="0"/>
              <a:t>公司</a:t>
            </a:r>
            <a:endParaRPr lang="en-US" altLang="zh-TW" sz="2000" dirty="0" smtClean="0"/>
          </a:p>
          <a:p>
            <a:pPr marL="0" indent="0">
              <a:lnSpc>
                <a:spcPct val="150000"/>
              </a:lnSpc>
              <a:buNone/>
            </a:pPr>
            <a:r>
              <a:rPr lang="zh-TW" altLang="en-US" sz="2000" dirty="0" smtClean="0"/>
              <a:t>出產</a:t>
            </a:r>
            <a:r>
              <a:rPr lang="zh-TW" altLang="en-US" sz="2000" dirty="0"/>
              <a:t>的一個熟肉罐頭品牌，</a:t>
            </a:r>
            <a:r>
              <a:rPr lang="zh-TW" altLang="en-US" sz="2000" dirty="0" smtClean="0"/>
              <a:t>這</a:t>
            </a:r>
            <a:endParaRPr lang="en-US" altLang="zh-TW" sz="2000" dirty="0" smtClean="0"/>
          </a:p>
          <a:p>
            <a:pPr marL="0" indent="0">
              <a:lnSpc>
                <a:spcPct val="150000"/>
              </a:lnSpc>
              <a:buNone/>
            </a:pPr>
            <a:r>
              <a:rPr lang="zh-TW" altLang="en-US" sz="2000" dirty="0" smtClean="0"/>
              <a:t>個</a:t>
            </a:r>
            <a:r>
              <a:rPr lang="zh-TW" altLang="en-US" sz="2000" dirty="0"/>
              <a:t>名字的意思是「五香火腿」。</a:t>
            </a:r>
          </a:p>
        </p:txBody>
      </p:sp>
      <p:pic>
        <p:nvPicPr>
          <p:cNvPr id="8194" name="Picture 2" descr="C:\Users\oceanwu\Pictur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963" y="1923678"/>
            <a:ext cx="4550598" cy="238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49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endParaRPr dirty="0"/>
          </a:p>
          <a:p>
            <a:pPr lvl="0">
              <a:spcBef>
                <a:spcPts val="0"/>
              </a:spcBef>
              <a:buNone/>
            </a:pPr>
            <a:r>
              <a:rPr lang="zh-TW" dirty="0"/>
              <a:t>歷史</a:t>
            </a:r>
          </a:p>
        </p:txBody>
      </p:sp>
      <p:sp>
        <p:nvSpPr>
          <p:cNvPr id="71" name="Shape 71"/>
          <p:cNvSpPr txBox="1">
            <a:spLocks noGrp="1"/>
          </p:cNvSpPr>
          <p:nvPr>
            <p:ph type="body" idx="1"/>
          </p:nvPr>
        </p:nvSpPr>
        <p:spPr>
          <a:xfrm>
            <a:off x="724720" y="1059582"/>
            <a:ext cx="7776864" cy="3600400"/>
          </a:xfrm>
          <a:prstGeom prst="rect">
            <a:avLst/>
          </a:prstGeom>
        </p:spPr>
        <p:txBody>
          <a:bodyPr lIns="91425" tIns="91425" rIns="91425" bIns="91425" anchor="t" anchorCtr="0">
            <a:noAutofit/>
          </a:bodyPr>
          <a:lstStyle/>
          <a:p>
            <a:r>
              <a:rPr lang="zh-TW" dirty="0">
                <a:solidFill>
                  <a:srgbClr val="3366CC"/>
                </a:solidFill>
              </a:rPr>
              <a:t>因美國是移民國家，美國的飲食文化基本是受歐洲人所影響。在歐洲人移居美國時，往往把歐洲的烹飪、食材帶到了美國</a:t>
            </a:r>
            <a:r>
              <a:rPr lang="zh-TW" dirty="0" smtClean="0">
                <a:solidFill>
                  <a:srgbClr val="3366CC"/>
                </a:solidFill>
              </a:rPr>
              <a:t>。</a:t>
            </a:r>
            <a:endParaRPr lang="en-US" altLang="zh-TW" dirty="0" smtClean="0">
              <a:solidFill>
                <a:srgbClr val="3366CC"/>
              </a:solidFill>
            </a:endParaRPr>
          </a:p>
          <a:p>
            <a:pPr lvl="0">
              <a:spcBef>
                <a:spcPts val="0"/>
              </a:spcBef>
              <a:buNone/>
            </a:pPr>
            <a:endParaRPr dirty="0">
              <a:solidFill>
                <a:srgbClr val="FF0000"/>
              </a:solidFill>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代表</a:t>
            </a:r>
            <a:r>
              <a:rPr lang="zh-TW" altLang="en-US" b="1" dirty="0"/>
              <a:t>美國</a:t>
            </a:r>
            <a:r>
              <a:rPr lang="zh-TW" altLang="en-US" b="1" dirty="0" smtClean="0"/>
              <a:t>的</a:t>
            </a:r>
            <a:r>
              <a:rPr lang="en-US" altLang="zh-TW" b="1" dirty="0"/>
              <a:t>8</a:t>
            </a:r>
            <a:r>
              <a:rPr lang="zh-TW" altLang="en-US" b="1" dirty="0" smtClean="0"/>
              <a:t>種食物</a:t>
            </a:r>
            <a:r>
              <a:rPr lang="en-US" altLang="zh-TW" b="1" dirty="0" smtClean="0"/>
              <a:t>-8</a:t>
            </a:r>
            <a:endParaRPr lang="zh-TW" altLang="en-US" dirty="0"/>
          </a:p>
        </p:txBody>
      </p:sp>
      <p:sp>
        <p:nvSpPr>
          <p:cNvPr id="3" name="文字版面配置區 2"/>
          <p:cNvSpPr>
            <a:spLocks noGrp="1"/>
          </p:cNvSpPr>
          <p:nvPr>
            <p:ph type="body" idx="1"/>
          </p:nvPr>
        </p:nvSpPr>
        <p:spPr/>
        <p:txBody>
          <a:bodyPr/>
          <a:lstStyle/>
          <a:p>
            <a:pPr>
              <a:lnSpc>
                <a:spcPct val="150000"/>
              </a:lnSpc>
            </a:pPr>
            <a:r>
              <a:rPr lang="zh-TW" altLang="en-US" b="1" dirty="0"/>
              <a:t>特大啃（</a:t>
            </a:r>
            <a:r>
              <a:rPr lang="en-US" altLang="zh-TW" b="1" dirty="0" err="1"/>
              <a:t>Turducken</a:t>
            </a:r>
            <a:r>
              <a:rPr lang="zh-TW" altLang="en-US" b="1" dirty="0" smtClean="0"/>
              <a:t>）</a:t>
            </a:r>
            <a:endParaRPr lang="en-US" altLang="zh-TW" b="1" dirty="0" smtClean="0"/>
          </a:p>
          <a:p>
            <a:pPr marL="274320" lvl="1" indent="0">
              <a:lnSpc>
                <a:spcPct val="150000"/>
              </a:lnSpc>
              <a:buNone/>
            </a:pPr>
            <a:r>
              <a:rPr lang="en-US" altLang="zh-TW" sz="2000" dirty="0" err="1"/>
              <a:t>Turducken</a:t>
            </a:r>
            <a:r>
              <a:rPr lang="zh-TW" altLang="en-US" sz="2000" dirty="0"/>
              <a:t>是個純粹的美語</a:t>
            </a:r>
            <a:r>
              <a:rPr lang="zh-TW" altLang="en-US" sz="2000" dirty="0" smtClean="0"/>
              <a:t>詞彙</a:t>
            </a:r>
            <a:endParaRPr lang="en-US" altLang="zh-TW" sz="2000" dirty="0"/>
          </a:p>
          <a:p>
            <a:pPr marL="274320" lvl="1" indent="0">
              <a:lnSpc>
                <a:spcPct val="150000"/>
              </a:lnSpc>
              <a:buNone/>
            </a:pPr>
            <a:r>
              <a:rPr lang="zh-TW" altLang="en-US" sz="2000" dirty="0" smtClean="0"/>
              <a:t>是</a:t>
            </a:r>
            <a:r>
              <a:rPr lang="zh-TW" altLang="en-US" sz="2000" dirty="0"/>
              <a:t>將火雞（</a:t>
            </a:r>
            <a:r>
              <a:rPr lang="en-US" altLang="zh-TW" sz="2000" dirty="0"/>
              <a:t>turkey</a:t>
            </a:r>
            <a:r>
              <a:rPr lang="zh-TW" altLang="en-US" sz="2000" dirty="0" smtClean="0"/>
              <a:t>）、鴨</a:t>
            </a:r>
            <a:r>
              <a:rPr lang="zh-TW" altLang="en-US" sz="2000" dirty="0"/>
              <a:t>（</a:t>
            </a:r>
            <a:r>
              <a:rPr lang="en-US" altLang="zh-TW" sz="2000" dirty="0" smtClean="0"/>
              <a:t>duck</a:t>
            </a:r>
            <a:r>
              <a:rPr lang="zh-TW" altLang="en-US" sz="2000" dirty="0" smtClean="0"/>
              <a:t>）</a:t>
            </a:r>
            <a:endParaRPr lang="en-US" altLang="zh-TW" sz="2000" dirty="0" smtClean="0"/>
          </a:p>
          <a:p>
            <a:pPr marL="274320" lvl="1" indent="0">
              <a:lnSpc>
                <a:spcPct val="150000"/>
              </a:lnSpc>
              <a:buNone/>
            </a:pPr>
            <a:r>
              <a:rPr lang="zh-TW" altLang="en-US" sz="2000" dirty="0" smtClean="0"/>
              <a:t>和</a:t>
            </a:r>
            <a:r>
              <a:rPr lang="zh-TW" altLang="en-US" sz="2000" dirty="0"/>
              <a:t>雞（</a:t>
            </a:r>
            <a:r>
              <a:rPr lang="en-US" altLang="zh-TW" sz="2000" dirty="0"/>
              <a:t>chicken</a:t>
            </a:r>
            <a:r>
              <a:rPr lang="zh-TW" altLang="en-US" sz="2000" dirty="0"/>
              <a:t>）相結合的詞。</a:t>
            </a:r>
            <a:r>
              <a:rPr lang="en-US" altLang="zh-TW" sz="2000" dirty="0"/>
              <a:t/>
            </a:r>
            <a:br>
              <a:rPr lang="en-US" altLang="zh-TW" sz="2000" dirty="0"/>
            </a:br>
            <a:endParaRPr lang="zh-TW" altLang="en-US" sz="2000" dirty="0"/>
          </a:p>
        </p:txBody>
      </p:sp>
      <p:pic>
        <p:nvPicPr>
          <p:cNvPr id="9218" name="Picture 2" descr="C:\Users\oceanwu\Pictures\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139702"/>
            <a:ext cx="3257166" cy="260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73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實作</a:t>
            </a:r>
            <a:r>
              <a:rPr lang="zh-TW" altLang="en-US" dirty="0" smtClean="0"/>
              <a:t>分組很簡單</a:t>
            </a:r>
            <a:endParaRPr lang="zh-TW" altLang="en-US" sz="1600" dirty="0"/>
          </a:p>
        </p:txBody>
      </p:sp>
      <p:sp>
        <p:nvSpPr>
          <p:cNvPr id="3" name="文字版面配置區 2"/>
          <p:cNvSpPr>
            <a:spLocks noGrp="1"/>
          </p:cNvSpPr>
          <p:nvPr>
            <p:ph type="body" idx="1"/>
          </p:nvPr>
        </p:nvSpPr>
        <p:spPr/>
        <p:txBody>
          <a:bodyPr/>
          <a:lstStyle/>
          <a:p>
            <a:r>
              <a:rPr lang="zh-TW" altLang="en-US" dirty="0" smtClean="0"/>
              <a:t>第一組                </a:t>
            </a:r>
            <a:r>
              <a:rPr lang="zh-TW" altLang="en-US" dirty="0" smtClean="0"/>
              <a:t>        第二</a:t>
            </a:r>
            <a:r>
              <a:rPr lang="zh-TW" altLang="en-US" dirty="0" smtClean="0"/>
              <a:t>組                           雅敏說要加</a:t>
            </a:r>
            <a:r>
              <a:rPr lang="en-US" altLang="zh-TW" dirty="0" smtClean="0"/>
              <a:t>der</a:t>
            </a:r>
          </a:p>
        </p:txBody>
      </p:sp>
      <p:pic>
        <p:nvPicPr>
          <p:cNvPr id="1026" name="Picture 2" descr="C:\Users\oceanwu\Pictures\15056421_1830295393894353_487293991942173643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02004"/>
            <a:ext cx="1512168" cy="10013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ceanwu\Pictures\14681682_1229723300417841_609371427802123851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9701"/>
            <a:ext cx="875954" cy="906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ceanwu\Pictures\12032286_446678852199915_205498862842345161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45967"/>
            <a:ext cx="79208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ceanwu\Pictures\14068042_1682925435361145_275608884928011940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036491"/>
            <a:ext cx="875954" cy="1089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ceanwu\Pictures\14364812_524639774399967_1429408403555706521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139701"/>
            <a:ext cx="874268" cy="10264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ceanwu\Pictures\14956644_1682451905417716_5590343690810260371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6068" y="2139701"/>
            <a:ext cx="885923" cy="10217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ceanwu\Pictures\14884605_982119568564502_743688284379319321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3185412"/>
            <a:ext cx="874268" cy="9778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ceanwu\Pictures\14568030_10154121640118036_6927118377440716395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646068" y="3166640"/>
            <a:ext cx="884712" cy="98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8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87900" y="411200"/>
            <a:ext cx="8368200" cy="686100"/>
          </a:xfrm>
          <a:prstGeom prst="rect">
            <a:avLst/>
          </a:prstGeom>
        </p:spPr>
        <p:txBody>
          <a:bodyPr lIns="91425" tIns="91425" rIns="91425" bIns="91425" anchor="b" anchorCtr="0">
            <a:noAutofit/>
          </a:bodyPr>
          <a:lstStyle/>
          <a:p>
            <a:pPr marL="0" lvl="0" indent="0" rtl="0">
              <a:lnSpc>
                <a:spcPct val="115000"/>
              </a:lnSpc>
              <a:spcBef>
                <a:spcPts val="0"/>
              </a:spcBef>
              <a:buNone/>
            </a:pPr>
            <a:r>
              <a:rPr lang="zh-TW" dirty="0">
                <a:solidFill>
                  <a:schemeClr val="tx1"/>
                </a:solidFill>
              </a:rPr>
              <a:t>西餐用餐禮儀</a:t>
            </a:r>
          </a:p>
        </p:txBody>
      </p:sp>
      <p:sp>
        <p:nvSpPr>
          <p:cNvPr id="119" name="Shape 119"/>
          <p:cNvSpPr txBox="1">
            <a:spLocks noGrp="1"/>
          </p:cNvSpPr>
          <p:nvPr>
            <p:ph type="body" idx="1"/>
          </p:nvPr>
        </p:nvSpPr>
        <p:spPr>
          <a:xfrm>
            <a:off x="387900" y="1131590"/>
            <a:ext cx="8368200" cy="3600400"/>
          </a:xfrm>
          <a:prstGeom prst="rect">
            <a:avLst/>
          </a:prstGeom>
        </p:spPr>
        <p:txBody>
          <a:bodyPr lIns="91425" tIns="91425" rIns="91425" bIns="91425" anchor="t" anchorCtr="0">
            <a:noAutofit/>
          </a:bodyPr>
          <a:lstStyle/>
          <a:p>
            <a:pPr marL="0" lvl="0" indent="0">
              <a:spcBef>
                <a:spcPts val="0"/>
              </a:spcBef>
              <a:spcAft>
                <a:spcPts val="0"/>
              </a:spcAft>
              <a:buNone/>
            </a:pPr>
            <a:r>
              <a:rPr lang="zh-TW" dirty="0">
                <a:solidFill>
                  <a:srgbClr val="3366CC"/>
                </a:solidFill>
                <a:latin typeface="Times New Roman"/>
                <a:ea typeface="Times New Roman"/>
                <a:cs typeface="Times New Roman"/>
                <a:sym typeface="Times New Roman"/>
              </a:rPr>
              <a:t>1</a:t>
            </a:r>
            <a:r>
              <a:rPr lang="zh-TW" dirty="0">
                <a:solidFill>
                  <a:srgbClr val="3366CC"/>
                </a:solidFill>
                <a:latin typeface="Roboto Slab"/>
                <a:ea typeface="Roboto Slab"/>
                <a:cs typeface="Roboto Slab"/>
                <a:sym typeface="Roboto Slab"/>
              </a:rPr>
              <a:t>座位:到別人家做客吃飯時，主人會先安排你的座位，不清楚可以直接問。全員到齊後才能開始用餐。如果有祈禱儀式，等祈禱完畢再開動</a:t>
            </a:r>
            <a:r>
              <a:rPr lang="zh-TW" dirty="0" smtClean="0">
                <a:solidFill>
                  <a:srgbClr val="3366CC"/>
                </a:solidFill>
                <a:latin typeface="Roboto Slab"/>
                <a:ea typeface="Roboto Slab"/>
                <a:cs typeface="Roboto Slab"/>
                <a:sym typeface="Roboto Slab"/>
              </a:rPr>
              <a:t>。</a:t>
            </a:r>
            <a:endParaRPr lang="zh-TW" dirty="0">
              <a:solidFill>
                <a:srgbClr val="3366CC"/>
              </a:solidFill>
              <a:latin typeface="Roboto Slab"/>
              <a:ea typeface="Roboto Slab"/>
              <a:cs typeface="Roboto Slab"/>
              <a:sym typeface="Roboto Slab"/>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87900" y="483518"/>
            <a:ext cx="8368200" cy="4085206"/>
          </a:xfrm>
        </p:spPr>
        <p:txBody>
          <a:bodyPr/>
          <a:lstStyle/>
          <a:p>
            <a:pPr marL="304800" lvl="0">
              <a:buNone/>
            </a:pPr>
            <a:r>
              <a:rPr lang="zh-TW" altLang="zh-TW" dirty="0">
                <a:solidFill>
                  <a:srgbClr val="3366CC"/>
                </a:solidFill>
                <a:latin typeface="Roboto Slab"/>
                <a:ea typeface="Roboto Slab"/>
                <a:cs typeface="Roboto Slab"/>
                <a:sym typeface="Roboto Slab"/>
              </a:rPr>
              <a:t>2儀態:沒吃東西時，雙手放在膝上或餐桌上。吃東西時，不可將兩隻手肘都伸到餐桌上。</a:t>
            </a:r>
          </a:p>
          <a:p>
            <a:pPr marL="304800" lvl="0">
              <a:buNone/>
            </a:pPr>
            <a:r>
              <a:rPr lang="zh-TW" altLang="zh-TW" dirty="0">
                <a:solidFill>
                  <a:srgbClr val="3366CC"/>
                </a:solidFill>
                <a:latin typeface="Roboto Slab"/>
                <a:ea typeface="Roboto Slab"/>
                <a:cs typeface="Roboto Slab"/>
                <a:sym typeface="Roboto Slab"/>
              </a:rPr>
              <a:t>3傳遞:所有的菜餚一律向右手邊傳遞；傳到自己時，記得說「謝謝」。每道菜都嚐一點，一次不要拿太多。想要取用的菜餚或物品拿不到時，不可把手伸過桌面或擋在別人面前拿取，應該請離它最近的人傳給你。</a:t>
            </a:r>
          </a:p>
          <a:p>
            <a:endParaRPr lang="zh-TW" altLang="en-US" dirty="0"/>
          </a:p>
        </p:txBody>
      </p:sp>
    </p:spTree>
    <p:extLst>
      <p:ext uri="{BB962C8B-B14F-4D97-AF65-F5344CB8AC3E}">
        <p14:creationId xmlns:p14="http://schemas.microsoft.com/office/powerpoint/2010/main" val="4094529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type="body" idx="1"/>
          </p:nvPr>
        </p:nvSpPr>
        <p:spPr>
          <a:xfrm>
            <a:off x="323528" y="627534"/>
            <a:ext cx="8368200" cy="3960440"/>
          </a:xfrm>
          <a:prstGeom prst="rect">
            <a:avLst/>
          </a:prstGeom>
        </p:spPr>
        <p:txBody>
          <a:bodyPr lIns="91425" tIns="91425" rIns="91425" bIns="91425" anchor="t" anchorCtr="0">
            <a:noAutofit/>
          </a:bodyPr>
          <a:lstStyle/>
          <a:p>
            <a:pPr marL="304800" lvl="0">
              <a:spcBef>
                <a:spcPts val="0"/>
              </a:spcBef>
              <a:spcAft>
                <a:spcPts val="0"/>
              </a:spcAft>
              <a:buNone/>
            </a:pPr>
            <a:r>
              <a:rPr lang="zh-TW" sz="2400" dirty="0">
                <a:solidFill>
                  <a:srgbClr val="3366CC"/>
                </a:solidFill>
                <a:latin typeface="Times New Roman"/>
                <a:ea typeface="Times New Roman"/>
                <a:cs typeface="Times New Roman"/>
                <a:sym typeface="Times New Roman"/>
              </a:rPr>
              <a:t>4進食:喝湯時應該用湯匙從碗裡舀出一匙湯，然後從湯匙邊緣啜飲。如果湯太燙，等稍涼再喝，不可對著湯吹氣。食物沒有嚐過之前，不可以先加調味料。</a:t>
            </a:r>
          </a:p>
          <a:p>
            <a:pPr marL="304800" lvl="0">
              <a:spcBef>
                <a:spcPts val="0"/>
              </a:spcBef>
              <a:spcAft>
                <a:spcPts val="0"/>
              </a:spcAft>
              <a:buNone/>
            </a:pPr>
            <a:r>
              <a:rPr lang="zh-TW" sz="2400" dirty="0">
                <a:solidFill>
                  <a:srgbClr val="3366CC"/>
                </a:solidFill>
                <a:latin typeface="Times New Roman"/>
                <a:ea typeface="Times New Roman"/>
                <a:cs typeface="Times New Roman"/>
                <a:sym typeface="Times New Roman"/>
              </a:rPr>
              <a:t>5殘渣:骨頭等嚥不下或不好吃的部份，不要用吐的，應該靜靜地取出放在紙巾裡；沒有紙巾時，可用原來的刀叉從嘴裡取出，放在自己餐盤的邊緣，再用餐盤裡其它食物遮蓋</a:t>
            </a:r>
            <a:r>
              <a:rPr lang="zh-TW" sz="2400" dirty="0" smtClean="0">
                <a:solidFill>
                  <a:srgbClr val="3366CC"/>
                </a:solidFill>
                <a:latin typeface="Times New Roman"/>
                <a:ea typeface="Times New Roman"/>
                <a:cs typeface="Times New Roman"/>
                <a:sym typeface="Times New Roman"/>
              </a:rPr>
              <a:t>。</a:t>
            </a:r>
            <a:endParaRPr lang="zh-TW" sz="2400" dirty="0">
              <a:solidFill>
                <a:srgbClr val="3366CC"/>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87900" y="555526"/>
            <a:ext cx="8368200" cy="4392488"/>
          </a:xfrm>
        </p:spPr>
        <p:txBody>
          <a:bodyPr>
            <a:normAutofit/>
          </a:bodyPr>
          <a:lstStyle/>
          <a:p>
            <a:pPr marL="304800" lvl="0">
              <a:buNone/>
            </a:pPr>
            <a:r>
              <a:rPr lang="en-US" altLang="zh-TW" sz="2800" dirty="0">
                <a:solidFill>
                  <a:srgbClr val="3366CC"/>
                </a:solidFill>
                <a:latin typeface="Times New Roman"/>
                <a:ea typeface="Times New Roman"/>
                <a:cs typeface="Times New Roman"/>
                <a:sym typeface="Times New Roman"/>
              </a:rPr>
              <a:t>6</a:t>
            </a:r>
            <a:r>
              <a:rPr lang="zh-TW" altLang="en-US" sz="2800" dirty="0">
                <a:solidFill>
                  <a:srgbClr val="3366CC"/>
                </a:solidFill>
                <a:latin typeface="Times New Roman"/>
                <a:ea typeface="Times New Roman"/>
                <a:cs typeface="Times New Roman"/>
                <a:sym typeface="Times New Roman"/>
              </a:rPr>
              <a:t>禁忌</a:t>
            </a:r>
            <a:r>
              <a:rPr lang="en-US" altLang="zh-TW" sz="2800" dirty="0">
                <a:solidFill>
                  <a:srgbClr val="3366CC"/>
                </a:solidFill>
                <a:latin typeface="Times New Roman"/>
                <a:ea typeface="Times New Roman"/>
                <a:cs typeface="Times New Roman"/>
                <a:sym typeface="Times New Roman"/>
              </a:rPr>
              <a:t>:</a:t>
            </a:r>
            <a:r>
              <a:rPr lang="zh-TW" altLang="en-US" sz="2800" dirty="0">
                <a:solidFill>
                  <a:srgbClr val="3366CC"/>
                </a:solidFill>
                <a:latin typeface="Times New Roman"/>
                <a:ea typeface="Times New Roman"/>
                <a:cs typeface="Times New Roman"/>
                <a:sym typeface="Times New Roman"/>
              </a:rPr>
              <a:t>大聲打嗝、吃麵喝湯時發出聲音，都是沒有禮貌的行為。在餐館用餐時，避免點手抓式菜餚或酒精類飲料，也不要抽煙。受邀參加別人宴請的飯局時，不可索取打包袋，只有非正式的用餐場合才能索取打包袋</a:t>
            </a:r>
            <a:r>
              <a:rPr lang="zh-TW" altLang="en-US" sz="2800" dirty="0" smtClean="0">
                <a:solidFill>
                  <a:srgbClr val="3366CC"/>
                </a:solidFill>
                <a:latin typeface="Times New Roman"/>
                <a:ea typeface="Times New Roman"/>
                <a:cs typeface="Times New Roman"/>
                <a:sym typeface="Times New Roman"/>
              </a:rPr>
              <a:t>。</a:t>
            </a:r>
            <a:endParaRPr lang="en-US" altLang="zh-TW" sz="2800" dirty="0" smtClean="0">
              <a:solidFill>
                <a:srgbClr val="3366CC"/>
              </a:solidFill>
              <a:latin typeface="Times New Roman"/>
              <a:ea typeface="Times New Roman"/>
              <a:cs typeface="Times New Roman"/>
              <a:sym typeface="Times New Roman"/>
            </a:endParaRPr>
          </a:p>
          <a:p>
            <a:pPr marL="304800" lvl="0">
              <a:buNone/>
            </a:pPr>
            <a:endParaRPr lang="zh-TW" altLang="en-US" sz="2800" dirty="0">
              <a:solidFill>
                <a:srgbClr val="3366CC"/>
              </a:solidFill>
              <a:latin typeface="Times New Roman"/>
              <a:ea typeface="Times New Roman"/>
              <a:cs typeface="Times New Roman"/>
              <a:sym typeface="Times New Roman"/>
            </a:endParaRPr>
          </a:p>
          <a:p>
            <a:pPr lvl="0">
              <a:buNone/>
            </a:pPr>
            <a:endParaRPr lang="zh-TW" altLang="en-US" sz="2800" dirty="0"/>
          </a:p>
          <a:p>
            <a:endParaRPr lang="zh-TW" altLang="en-US" dirty="0"/>
          </a:p>
        </p:txBody>
      </p:sp>
    </p:spTree>
    <p:extLst>
      <p:ext uri="{BB962C8B-B14F-4D97-AF65-F5344CB8AC3E}">
        <p14:creationId xmlns:p14="http://schemas.microsoft.com/office/powerpoint/2010/main" val="222660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a:spLocks noGrp="1"/>
          </p:cNvSpPr>
          <p:nvPr>
            <p:ph type="body" idx="1"/>
          </p:nvPr>
        </p:nvSpPr>
        <p:spPr>
          <a:xfrm>
            <a:off x="387900" y="483518"/>
            <a:ext cx="8368200" cy="4085206"/>
          </a:xfrm>
          <a:prstGeom prst="rect">
            <a:avLst/>
          </a:prstGeom>
        </p:spPr>
        <p:txBody>
          <a:bodyPr lIns="91425" tIns="91425" rIns="91425" bIns="91425" anchor="t" anchorCtr="0">
            <a:noAutofit/>
          </a:bodyPr>
          <a:lstStyle/>
          <a:p>
            <a:pPr marL="30480" indent="0">
              <a:buNone/>
            </a:pPr>
            <a:r>
              <a:rPr lang="en-US" altLang="zh-TW" sz="2400" dirty="0">
                <a:solidFill>
                  <a:srgbClr val="3366CC"/>
                </a:solidFill>
                <a:latin typeface="Times New Roman"/>
                <a:ea typeface="Times New Roman"/>
                <a:cs typeface="Times New Roman"/>
                <a:sym typeface="Times New Roman"/>
              </a:rPr>
              <a:t>7</a:t>
            </a:r>
            <a:r>
              <a:rPr lang="zh-TW" altLang="zh-TW" sz="2400" dirty="0">
                <a:solidFill>
                  <a:srgbClr val="3366CC"/>
                </a:solidFill>
                <a:latin typeface="Times New Roman"/>
                <a:ea typeface="Times New Roman"/>
                <a:cs typeface="Times New Roman"/>
                <a:sym typeface="Times New Roman"/>
              </a:rPr>
              <a:t>餐巾的用途:當主人打開餐巾時，表示開始進餐，此時其他人也須打開自己的餐巾，如果是小型餐巾就全部打開，大型餐巾就對折一半，然後鋪在膝上，以便必要時用來輕拭嘴部，用餐中途如果要暫時離開，應該把餐巾留在椅子上，餐巾放在餐桌上時，表示用餐結束。</a:t>
            </a:r>
          </a:p>
          <a:p>
            <a:pPr marL="30480" lvl="0" indent="0">
              <a:spcBef>
                <a:spcPts val="0"/>
              </a:spcBef>
              <a:spcAft>
                <a:spcPts val="0"/>
              </a:spcAft>
              <a:buNone/>
            </a:pPr>
            <a:endParaRPr lang="en-US" altLang="zh-TW" sz="2400" dirty="0" smtClean="0">
              <a:solidFill>
                <a:srgbClr val="FFFFFF"/>
              </a:solidFill>
              <a:latin typeface="Times New Roman"/>
              <a:ea typeface="Times New Roman"/>
              <a:cs typeface="Times New Roman"/>
              <a:sym typeface="Times New Roman"/>
            </a:endParaRPr>
          </a:p>
          <a:p>
            <a:pPr marL="30480" lvl="0" indent="0">
              <a:spcBef>
                <a:spcPts val="0"/>
              </a:spcBef>
              <a:spcAft>
                <a:spcPts val="0"/>
              </a:spcAft>
              <a:buNone/>
            </a:pPr>
            <a:r>
              <a:rPr lang="zh-TW" sz="700" dirty="0" smtClean="0">
                <a:solidFill>
                  <a:srgbClr val="FFFFFF"/>
                </a:solidFill>
                <a:latin typeface="Times New Roman"/>
                <a:ea typeface="Times New Roman"/>
                <a:cs typeface="Times New Roman"/>
                <a:sym typeface="Times New Roman"/>
              </a:rPr>
              <a:t>   </a:t>
            </a:r>
            <a:r>
              <a:rPr lang="zh-TW" dirty="0" smtClean="0">
                <a:solidFill>
                  <a:srgbClr val="3366CC"/>
                </a:solidFill>
                <a:latin typeface="Times New Roman"/>
                <a:ea typeface="Times New Roman"/>
                <a:cs typeface="Times New Roman"/>
                <a:sym typeface="Times New Roman"/>
              </a:rPr>
              <a:t>8</a:t>
            </a:r>
            <a:r>
              <a:rPr lang="zh-TW" sz="700" dirty="0" smtClean="0">
                <a:solidFill>
                  <a:srgbClr val="3366CC"/>
                </a:solidFill>
                <a:latin typeface="Times New Roman"/>
                <a:ea typeface="Times New Roman"/>
                <a:cs typeface="Times New Roman"/>
                <a:sym typeface="Times New Roman"/>
              </a:rPr>
              <a:t>    </a:t>
            </a:r>
            <a:r>
              <a:rPr lang="zh-TW" dirty="0">
                <a:solidFill>
                  <a:srgbClr val="3366CC"/>
                </a:solidFill>
                <a:latin typeface="Times New Roman"/>
                <a:ea typeface="Times New Roman"/>
                <a:cs typeface="Times New Roman"/>
                <a:sym typeface="Times New Roman"/>
              </a:rPr>
              <a:t>餐具的擺法:</a:t>
            </a:r>
          </a:p>
          <a:p>
            <a:pPr lvl="0">
              <a:spcBef>
                <a:spcPts val="0"/>
              </a:spcBef>
              <a:buNone/>
            </a:pPr>
            <a:endParaRPr dirty="0"/>
          </a:p>
        </p:txBody>
      </p:sp>
      <p:pic>
        <p:nvPicPr>
          <p:cNvPr id="132" name="Shape 132" descr="545c4ea2dae750231d302d5f33c90def1465982692.jpg"/>
          <p:cNvPicPr preferRelativeResize="0"/>
          <p:nvPr/>
        </p:nvPicPr>
        <p:blipFill>
          <a:blip r:embed="rId3">
            <a:alphaModFix/>
          </a:blip>
          <a:stretch>
            <a:fillRect/>
          </a:stretch>
        </p:blipFill>
        <p:spPr>
          <a:xfrm>
            <a:off x="0" y="4568725"/>
            <a:ext cx="1121043" cy="574774"/>
          </a:xfrm>
          <a:prstGeom prst="rect">
            <a:avLst/>
          </a:prstGeom>
          <a:noFill/>
          <a:ln>
            <a:noFill/>
          </a:ln>
        </p:spPr>
      </p:pic>
      <p:pic>
        <p:nvPicPr>
          <p:cNvPr id="133" name="Shape 133" descr="images.jpg"/>
          <p:cNvPicPr preferRelativeResize="0"/>
          <p:nvPr/>
        </p:nvPicPr>
        <p:blipFill>
          <a:blip r:embed="rId4">
            <a:alphaModFix/>
          </a:blip>
          <a:stretch>
            <a:fillRect/>
          </a:stretch>
        </p:blipFill>
        <p:spPr>
          <a:xfrm>
            <a:off x="3491880" y="2355726"/>
            <a:ext cx="4320480" cy="250038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107504" y="195486"/>
            <a:ext cx="5192212" cy="4157214"/>
          </a:xfrm>
          <a:prstGeom prst="rect">
            <a:avLst/>
          </a:prstGeom>
        </p:spPr>
        <p:txBody>
          <a:bodyPr lIns="91425" tIns="91425" rIns="91425" bIns="91425" anchor="t" anchorCtr="0">
            <a:noAutofit/>
          </a:bodyPr>
          <a:lstStyle/>
          <a:p>
            <a:pPr marL="304800" lvl="0">
              <a:spcBef>
                <a:spcPts val="0"/>
              </a:spcBef>
              <a:spcAft>
                <a:spcPts val="0"/>
              </a:spcAft>
              <a:buNone/>
            </a:pPr>
            <a:r>
              <a:rPr lang="zh-TW" dirty="0">
                <a:solidFill>
                  <a:srgbClr val="3366CC"/>
                </a:solidFill>
                <a:latin typeface="Times New Roman"/>
                <a:ea typeface="Times New Roman"/>
                <a:cs typeface="Times New Roman"/>
                <a:sym typeface="Times New Roman"/>
              </a:rPr>
              <a:t>9</a:t>
            </a:r>
            <a:r>
              <a:rPr lang="zh-TW" sz="700" dirty="0">
                <a:solidFill>
                  <a:srgbClr val="3366CC"/>
                </a:solidFill>
                <a:latin typeface="Times New Roman"/>
                <a:ea typeface="Times New Roman"/>
                <a:cs typeface="Times New Roman"/>
                <a:sym typeface="Times New Roman"/>
              </a:rPr>
              <a:t>   </a:t>
            </a:r>
            <a:r>
              <a:rPr lang="zh-TW" dirty="0">
                <a:solidFill>
                  <a:srgbClr val="3366CC"/>
                </a:solidFill>
                <a:latin typeface="Times New Roman"/>
                <a:ea typeface="Times New Roman"/>
                <a:cs typeface="Times New Roman"/>
                <a:sym typeface="Times New Roman"/>
              </a:rPr>
              <a:t>餐具的用法:從離自己餐盤最遠的刀、叉或匙開始用，每道菜依序使用一種餐具，要記得「從外往內」的使用順序。食物的切法與吃法可分為「美式」和「歐式」兩種。美式是用右手拿刀、左手拿叉，用叉子把食物固定在盤中，然後用刀子切成一口大小的塊狀，切了幾塊，再把刀橫放在餐盤邊緣，刀鋒向內，接著換用右手拿叉子，即可開始吃。</a:t>
            </a:r>
          </a:p>
          <a:p>
            <a:pPr lvl="0">
              <a:spcBef>
                <a:spcPts val="0"/>
              </a:spcBef>
              <a:buNone/>
            </a:pPr>
            <a:endParaRPr dirty="0"/>
          </a:p>
        </p:txBody>
      </p:sp>
      <p:pic>
        <p:nvPicPr>
          <p:cNvPr id="4" name="Shape 133" descr="images.jpg"/>
          <p:cNvPicPr preferRelativeResize="0"/>
          <p:nvPr/>
        </p:nvPicPr>
        <p:blipFill>
          <a:blip r:embed="rId3">
            <a:alphaModFix/>
          </a:blip>
          <a:stretch>
            <a:fillRect/>
          </a:stretch>
        </p:blipFill>
        <p:spPr>
          <a:xfrm>
            <a:off x="5423488" y="843558"/>
            <a:ext cx="3312368" cy="3644512"/>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7900" y="699542"/>
            <a:ext cx="8368200" cy="686100"/>
          </a:xfrm>
          <a:prstGeom prst="rect">
            <a:avLst/>
          </a:prstGeom>
        </p:spPr>
        <p:txBody>
          <a:bodyPr lIns="91425" tIns="91425" rIns="91425" bIns="91425" anchor="b" anchorCtr="0">
            <a:noAutofit/>
          </a:bodyPr>
          <a:lstStyle/>
          <a:p>
            <a:pPr lvl="0">
              <a:spcBef>
                <a:spcPts val="0"/>
              </a:spcBef>
              <a:buNone/>
            </a:pPr>
            <a:r>
              <a:rPr lang="zh-TW" dirty="0"/>
              <a:t>實作</a:t>
            </a:r>
          </a:p>
        </p:txBody>
      </p:sp>
      <p:sp>
        <p:nvSpPr>
          <p:cNvPr id="145" name="Shape 145"/>
          <p:cNvSpPr txBox="1">
            <a:spLocks noGrp="1"/>
          </p:cNvSpPr>
          <p:nvPr>
            <p:ph type="body" idx="1"/>
          </p:nvPr>
        </p:nvSpPr>
        <p:spPr>
          <a:xfrm>
            <a:off x="899592" y="1419622"/>
            <a:ext cx="8368200" cy="3078900"/>
          </a:xfrm>
          <a:prstGeom prst="rect">
            <a:avLst/>
          </a:prstGeom>
        </p:spPr>
        <p:txBody>
          <a:bodyPr lIns="91425" tIns="91425" rIns="91425" bIns="91425" anchor="t" anchorCtr="0">
            <a:noAutofit/>
          </a:bodyPr>
          <a:lstStyle/>
          <a:p>
            <a:pPr lvl="0">
              <a:spcBef>
                <a:spcPts val="0"/>
              </a:spcBef>
              <a:buNone/>
            </a:pPr>
            <a:r>
              <a:rPr lang="zh-TW" dirty="0"/>
              <a:t>試著排出下圖                                          </a:t>
            </a:r>
          </a:p>
        </p:txBody>
      </p:sp>
      <p:pic>
        <p:nvPicPr>
          <p:cNvPr id="146" name="Shape 146" descr="images.jpg"/>
          <p:cNvPicPr preferRelativeResize="0"/>
          <p:nvPr/>
        </p:nvPicPr>
        <p:blipFill>
          <a:blip r:embed="rId3">
            <a:alphaModFix/>
          </a:blip>
          <a:stretch>
            <a:fillRect/>
          </a:stretch>
        </p:blipFill>
        <p:spPr>
          <a:xfrm>
            <a:off x="3347864" y="771550"/>
            <a:ext cx="4968552" cy="403244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87900" y="483518"/>
            <a:ext cx="8368200" cy="4085206"/>
          </a:xfrm>
        </p:spPr>
        <p:txBody>
          <a:bodyPr/>
          <a:lstStyle/>
          <a:p>
            <a:r>
              <a:rPr lang="zh-TW" altLang="zh-TW" dirty="0">
                <a:solidFill>
                  <a:srgbClr val="3366CC"/>
                </a:solidFill>
              </a:rPr>
              <a:t>因為早期大多數美國移民是英國或愛爾蘭裔，英式文化在美國菜中，一直佔主導地位。在十九世紀歐洲大陸大量移民，亦帶來了不少其他飲食文化元素。美國菜在吸收了歐洲大陸的烹飪精華後，逐漸形成自己獨特風格</a:t>
            </a:r>
            <a:r>
              <a:rPr lang="zh-TW" altLang="zh-TW" dirty="0" smtClean="0">
                <a:solidFill>
                  <a:srgbClr val="3366CC"/>
                </a:solidFill>
              </a:rPr>
              <a:t>。</a:t>
            </a:r>
            <a:endParaRPr lang="zh-TW" altLang="zh-TW" dirty="0">
              <a:solidFill>
                <a:srgbClr val="3366CC"/>
              </a:solidFill>
            </a:endParaRPr>
          </a:p>
        </p:txBody>
      </p:sp>
    </p:spTree>
    <p:extLst>
      <p:ext uri="{BB962C8B-B14F-4D97-AF65-F5344CB8AC3E}">
        <p14:creationId xmlns:p14="http://schemas.microsoft.com/office/powerpoint/2010/main" val="306829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zh-TW"/>
              <a:t>美國飲食發展</a:t>
            </a:r>
          </a:p>
        </p:txBody>
      </p:sp>
      <p:sp>
        <p:nvSpPr>
          <p:cNvPr id="83" name="Shape 83"/>
          <p:cNvSpPr txBox="1">
            <a:spLocks noGrp="1"/>
          </p:cNvSpPr>
          <p:nvPr>
            <p:ph type="body" idx="1"/>
          </p:nvPr>
        </p:nvSpPr>
        <p:spPr>
          <a:xfrm>
            <a:off x="387900" y="1131590"/>
            <a:ext cx="8368200" cy="3528392"/>
          </a:xfrm>
          <a:prstGeom prst="rect">
            <a:avLst/>
          </a:prstGeom>
        </p:spPr>
        <p:txBody>
          <a:bodyPr lIns="91425" tIns="91425" rIns="91425" bIns="91425" anchor="t" anchorCtr="0">
            <a:noAutofit/>
          </a:bodyPr>
          <a:lstStyle/>
          <a:p>
            <a:r>
              <a:rPr lang="zh-TW" dirty="0" smtClean="0">
                <a:solidFill>
                  <a:srgbClr val="3366CC"/>
                </a:solidFill>
              </a:rPr>
              <a:t>原住民</a:t>
            </a:r>
            <a:r>
              <a:rPr lang="zh-TW" dirty="0">
                <a:solidFill>
                  <a:srgbClr val="3366CC"/>
                </a:solidFill>
              </a:rPr>
              <a:t>、歐洲的烹飪技術和食材，如火雞、馬鈴薯、玉米、南瓜，都成為美國飲食中，不可或缺的一部分。像是蘋果派、pizza、漢堡，原是歐洲各地的食物，現在則是美國最具代表性的速食文化</a:t>
            </a:r>
            <a:r>
              <a:rPr lang="zh-TW" dirty="0" smtClean="0">
                <a:solidFill>
                  <a:srgbClr val="3366CC"/>
                </a:solidFill>
              </a:rPr>
              <a:t>。</a:t>
            </a:r>
            <a:endParaRPr lang="zh-TW" dirty="0">
              <a:solidFill>
                <a:srgbClr val="3366CC"/>
              </a:solidFill>
            </a:endParaRPr>
          </a:p>
        </p:txBody>
      </p:sp>
      <p:pic>
        <p:nvPicPr>
          <p:cNvPr id="1026" name="Picture 2" descr="C:\Users\oceanwu\Pictures\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3128">
            <a:off x="1319078" y="3136629"/>
            <a:ext cx="1942872" cy="13706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ceanwu\Pictures\d5a3498cfc9e53130b5f815ef44713b7_J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155926"/>
            <a:ext cx="1368152" cy="85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ceanwu\Pictures\recipe_0000428_600_fit_00011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66636">
            <a:off x="5265591" y="3505270"/>
            <a:ext cx="1967855" cy="1475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47775" y="511550"/>
            <a:ext cx="8368200" cy="686100"/>
          </a:xfrm>
          <a:prstGeom prst="rect">
            <a:avLst/>
          </a:prstGeom>
        </p:spPr>
        <p:txBody>
          <a:bodyPr lIns="91425" tIns="91425" rIns="91425" bIns="91425" anchor="b" anchorCtr="0">
            <a:noAutofit/>
          </a:bodyPr>
          <a:lstStyle/>
          <a:p>
            <a:pPr lvl="0">
              <a:lnSpc>
                <a:spcPct val="130000"/>
              </a:lnSpc>
              <a:spcBef>
                <a:spcPts val="2300"/>
              </a:spcBef>
              <a:spcAft>
                <a:spcPts val="600"/>
              </a:spcAft>
              <a:buNone/>
            </a:pPr>
            <a:endParaRPr sz="2300" dirty="0">
              <a:solidFill>
                <a:srgbClr val="000000"/>
              </a:solidFill>
              <a:highlight>
                <a:srgbClr val="FFFFFF"/>
              </a:highlight>
              <a:latin typeface="Georgia"/>
              <a:ea typeface="Georgia"/>
              <a:cs typeface="Georgia"/>
              <a:sym typeface="Georgia"/>
            </a:endParaRPr>
          </a:p>
          <a:p>
            <a:pPr lvl="0">
              <a:spcBef>
                <a:spcPts val="0"/>
              </a:spcBef>
              <a:buNone/>
            </a:pPr>
            <a:r>
              <a:rPr lang="zh-TW" dirty="0"/>
              <a:t>飲食</a:t>
            </a:r>
          </a:p>
        </p:txBody>
      </p:sp>
      <p:sp>
        <p:nvSpPr>
          <p:cNvPr id="89" name="Shape 89"/>
          <p:cNvSpPr txBox="1">
            <a:spLocks noGrp="1"/>
          </p:cNvSpPr>
          <p:nvPr>
            <p:ph type="body" idx="1"/>
          </p:nvPr>
        </p:nvSpPr>
        <p:spPr>
          <a:xfrm>
            <a:off x="467544" y="1059582"/>
            <a:ext cx="8368200" cy="3816424"/>
          </a:xfrm>
          <a:prstGeom prst="rect">
            <a:avLst/>
          </a:prstGeom>
        </p:spPr>
        <p:txBody>
          <a:bodyPr lIns="91425" tIns="91425" rIns="91425" bIns="91425" anchor="t" anchorCtr="0">
            <a:noAutofit/>
          </a:bodyPr>
          <a:lstStyle/>
          <a:p>
            <a:r>
              <a:rPr lang="zh-TW" altLang="en-US" sz="2400" dirty="0" smtClean="0">
                <a:solidFill>
                  <a:srgbClr val="FF0000"/>
                </a:solidFill>
                <a:latin typeface="Arial"/>
                <a:ea typeface="Arial"/>
                <a:cs typeface="Arial"/>
                <a:sym typeface="Arial"/>
              </a:rPr>
              <a:t>因為他們</a:t>
            </a:r>
            <a:r>
              <a:rPr lang="zh-TW" altLang="en-US" sz="2400" dirty="0">
                <a:solidFill>
                  <a:srgbClr val="FF0000"/>
                </a:solidFill>
                <a:latin typeface="Arial"/>
                <a:ea typeface="Arial"/>
                <a:cs typeface="Arial"/>
                <a:sym typeface="Arial"/>
              </a:rPr>
              <a:t>是平民建國</a:t>
            </a:r>
            <a:r>
              <a:rPr lang="zh-TW" altLang="en-US" sz="2400" dirty="0">
                <a:solidFill>
                  <a:srgbClr val="3366CC"/>
                </a:solidFill>
                <a:latin typeface="Arial"/>
                <a:ea typeface="Arial"/>
                <a:cs typeface="Arial"/>
                <a:sym typeface="Arial"/>
              </a:rPr>
              <a:t>，祖先大多是農夫，吃飯簡單解決。</a:t>
            </a:r>
            <a:r>
              <a:rPr lang="zh-TW" sz="2400" dirty="0" smtClean="0">
                <a:solidFill>
                  <a:srgbClr val="3366CC"/>
                </a:solidFill>
                <a:latin typeface="Arial"/>
                <a:ea typeface="Arial"/>
                <a:cs typeface="Arial"/>
                <a:sym typeface="Arial"/>
              </a:rPr>
              <a:t>有些</a:t>
            </a:r>
            <a:r>
              <a:rPr lang="zh-TW" sz="2400" dirty="0">
                <a:solidFill>
                  <a:srgbClr val="3366CC"/>
                </a:solidFill>
                <a:latin typeface="Arial"/>
                <a:ea typeface="Arial"/>
                <a:cs typeface="Arial"/>
                <a:sym typeface="Arial"/>
              </a:rPr>
              <a:t>美國食物，例如快餐店賣的漢堡包、薯條、沙拉、汽水等</a:t>
            </a:r>
            <a:r>
              <a:rPr lang="zh-TW" sz="2400" dirty="0" smtClean="0">
                <a:solidFill>
                  <a:srgbClr val="3366CC"/>
                </a:solidFill>
                <a:latin typeface="Arial"/>
                <a:ea typeface="Arial"/>
                <a:cs typeface="Arial"/>
                <a:sym typeface="Arial"/>
              </a:rPr>
              <a:t>，</a:t>
            </a:r>
            <a:r>
              <a:rPr lang="zh-TW" altLang="en-US" sz="2400" dirty="0">
                <a:solidFill>
                  <a:srgbClr val="3366CC"/>
                </a:solidFill>
                <a:latin typeface="Arial"/>
                <a:ea typeface="Arial"/>
                <a:cs typeface="Arial"/>
                <a:sym typeface="Arial"/>
              </a:rPr>
              <a:t>不需要太複雜</a:t>
            </a:r>
            <a:r>
              <a:rPr lang="zh-TW" sz="2400" dirty="0" smtClean="0">
                <a:solidFill>
                  <a:srgbClr val="3366CC"/>
                </a:solidFill>
                <a:latin typeface="Arial"/>
                <a:ea typeface="Arial"/>
                <a:cs typeface="Arial"/>
                <a:sym typeface="Arial"/>
              </a:rPr>
              <a:t>烹調技巧</a:t>
            </a:r>
            <a:r>
              <a:rPr lang="zh-TW" altLang="en-US" sz="2400" dirty="0" smtClean="0">
                <a:solidFill>
                  <a:srgbClr val="3366CC"/>
                </a:solidFill>
                <a:latin typeface="Arial"/>
                <a:ea typeface="Arial"/>
                <a:cs typeface="Arial"/>
                <a:sym typeface="Arial"/>
              </a:rPr>
              <a:t>。</a:t>
            </a:r>
            <a:endParaRPr lang="en-US" altLang="zh-TW" sz="2400" dirty="0" smtClean="0">
              <a:solidFill>
                <a:srgbClr val="3366CC"/>
              </a:solidFill>
              <a:latin typeface="Arial"/>
              <a:ea typeface="Arial"/>
              <a:cs typeface="Arial"/>
              <a:sym typeface="Arial"/>
            </a:endParaRPr>
          </a:p>
          <a:p>
            <a:r>
              <a:rPr lang="zh-TW" sz="2400" dirty="0" smtClean="0">
                <a:solidFill>
                  <a:srgbClr val="3366CC"/>
                </a:solidFill>
                <a:latin typeface="Arial"/>
                <a:ea typeface="Arial"/>
                <a:cs typeface="Arial"/>
                <a:sym typeface="Arial"/>
              </a:rPr>
              <a:t>美國</a:t>
            </a:r>
            <a:r>
              <a:rPr lang="zh-TW" sz="2400" dirty="0">
                <a:solidFill>
                  <a:srgbClr val="3366CC"/>
                </a:solidFill>
                <a:latin typeface="Arial"/>
                <a:ea typeface="Arial"/>
                <a:cs typeface="Arial"/>
                <a:sym typeface="Arial"/>
              </a:rPr>
              <a:t>也引入了外國的美食，令美國人的食物非常豐富</a:t>
            </a:r>
            <a:r>
              <a:rPr lang="zh-TW" sz="2400" dirty="0" smtClean="0">
                <a:solidFill>
                  <a:srgbClr val="3366CC"/>
                </a:solidFill>
                <a:latin typeface="Arial"/>
                <a:ea typeface="Arial"/>
                <a:cs typeface="Arial"/>
                <a:sym typeface="Arial"/>
              </a:rPr>
              <a:t>。</a:t>
            </a:r>
            <a:r>
              <a:rPr lang="zh-TW" altLang="zh-TW" sz="2400" dirty="0">
                <a:solidFill>
                  <a:srgbClr val="3366CC"/>
                </a:solidFill>
                <a:latin typeface="Arial"/>
                <a:ea typeface="Arial"/>
                <a:cs typeface="Arial"/>
                <a:sym typeface="Arial"/>
              </a:rPr>
              <a:t>有時候會有「美國化」的外國食物出現，如美式中國菜等</a:t>
            </a:r>
            <a:r>
              <a:rPr lang="zh-TW" altLang="zh-TW" sz="2400" dirty="0" smtClean="0">
                <a:solidFill>
                  <a:srgbClr val="3366CC"/>
                </a:solidFill>
                <a:latin typeface="Arial"/>
                <a:ea typeface="Arial"/>
                <a:cs typeface="Arial"/>
                <a:sym typeface="Arial"/>
              </a:rPr>
              <a:t>。</a:t>
            </a:r>
            <a:endParaRPr lang="en-US" altLang="zh-TW" sz="2400" dirty="0" smtClean="0">
              <a:solidFill>
                <a:srgbClr val="3366CC"/>
              </a:solidFill>
              <a:latin typeface="Arial"/>
              <a:ea typeface="Arial"/>
              <a:cs typeface="Arial"/>
              <a:sym typeface="Arial"/>
            </a:endParaRPr>
          </a:p>
          <a:p>
            <a:r>
              <a:rPr lang="zh-TW" sz="2400" dirty="0" smtClean="0">
                <a:solidFill>
                  <a:srgbClr val="3366CC"/>
                </a:solidFill>
                <a:latin typeface="Arial"/>
                <a:ea typeface="Arial"/>
                <a:cs typeface="Arial"/>
                <a:sym typeface="Arial"/>
              </a:rPr>
              <a:t>美國人</a:t>
            </a:r>
            <a:r>
              <a:rPr lang="zh-TW" sz="2400" dirty="0">
                <a:solidFill>
                  <a:srgbClr val="3366CC"/>
                </a:solidFill>
                <a:latin typeface="Arial"/>
                <a:ea typeface="Arial"/>
                <a:cs typeface="Arial"/>
                <a:sym typeface="Arial"/>
              </a:rPr>
              <a:t>飲食，主要取決於其所居住的地區和其文化</a:t>
            </a:r>
            <a:r>
              <a:rPr lang="zh-TW" sz="2400" dirty="0" smtClean="0">
                <a:solidFill>
                  <a:srgbClr val="3366CC"/>
                </a:solidFill>
                <a:latin typeface="Arial"/>
                <a:ea typeface="Arial"/>
                <a:cs typeface="Arial"/>
                <a:sym typeface="Arial"/>
              </a:rPr>
              <a:t>背景。</a:t>
            </a:r>
            <a:r>
              <a:rPr lang="zh-TW" altLang="en-US" sz="2400" dirty="0" smtClean="0">
                <a:solidFill>
                  <a:srgbClr val="3366CC"/>
                </a:solidFill>
                <a:latin typeface="Arial"/>
                <a:ea typeface="Arial"/>
                <a:cs typeface="Arial"/>
                <a:sym typeface="Arial"/>
              </a:rPr>
              <a:t>美國北方跟南方</a:t>
            </a:r>
            <a:r>
              <a:rPr lang="en-US" altLang="zh-TW" sz="2400" dirty="0" smtClean="0">
                <a:solidFill>
                  <a:srgbClr val="3366CC"/>
                </a:solidFill>
                <a:latin typeface="Arial"/>
                <a:ea typeface="Arial"/>
                <a:cs typeface="Arial"/>
                <a:sym typeface="Arial"/>
              </a:rPr>
              <a:t>der</a:t>
            </a:r>
            <a:r>
              <a:rPr lang="zh-TW" altLang="en-US" sz="2400" dirty="0" smtClean="0">
                <a:solidFill>
                  <a:srgbClr val="3366CC"/>
                </a:solidFill>
                <a:latin typeface="Arial"/>
                <a:ea typeface="Arial"/>
                <a:cs typeface="Arial"/>
                <a:sym typeface="Arial"/>
              </a:rPr>
              <a:t>不一樣</a:t>
            </a:r>
            <a:endParaRPr lang="en-US" altLang="zh-TW" sz="2400" dirty="0" smtClean="0">
              <a:solidFill>
                <a:srgbClr val="3366CC"/>
              </a:solidFill>
              <a:latin typeface="Arial"/>
              <a:ea typeface="Arial"/>
              <a:cs typeface="Arial"/>
              <a:sym typeface="Arial"/>
            </a:endParaRPr>
          </a:p>
          <a:p>
            <a:endParaRPr lang="en-US" altLang="zh-TW" sz="2400" dirty="0">
              <a:solidFill>
                <a:srgbClr val="3366CC"/>
              </a:solidFill>
              <a:latin typeface="Arial"/>
              <a:ea typeface="Arial"/>
              <a:cs typeface="Arial"/>
              <a:sym typeface="Arial"/>
            </a:endParaRPr>
          </a:p>
          <a:p>
            <a:pPr marL="0" indent="0">
              <a:buNone/>
            </a:pPr>
            <a:r>
              <a:rPr lang="zh-TW" alt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快餐</a:t>
            </a:r>
            <a:r>
              <a:rPr lang="zh-TW" alt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英文</a:t>
            </a:r>
          </a:p>
          <a:p>
            <a:endParaRPr lang="en-US" altLang="zh-TW" sz="2400" dirty="0" smtClean="0">
              <a:solidFill>
                <a:srgbClr val="3366CC"/>
              </a:solidFill>
              <a:latin typeface="Arial"/>
              <a:ea typeface="Arial"/>
              <a:cs typeface="Arial"/>
              <a:sym typeface="Arial"/>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725906"/>
            <a:ext cx="2376264" cy="1221588"/>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435846"/>
            <a:ext cx="2520280" cy="16270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23478"/>
            <a:ext cx="8368200" cy="686100"/>
          </a:xfrm>
        </p:spPr>
        <p:txBody>
          <a:bodyPr>
            <a:normAutofit fontScale="90000"/>
          </a:bodyPr>
          <a:lstStyle/>
          <a:p>
            <a:r>
              <a:rPr lang="zh-TW" altLang="zh-TW" dirty="0"/>
              <a:t>飲食</a:t>
            </a:r>
            <a:endParaRPr lang="zh-TW" altLang="en-US" dirty="0"/>
          </a:p>
        </p:txBody>
      </p:sp>
      <p:sp>
        <p:nvSpPr>
          <p:cNvPr id="3" name="文字版面配置區 2"/>
          <p:cNvSpPr>
            <a:spLocks noGrp="1"/>
          </p:cNvSpPr>
          <p:nvPr>
            <p:ph type="body" idx="1"/>
          </p:nvPr>
        </p:nvSpPr>
        <p:spPr>
          <a:xfrm>
            <a:off x="251520" y="735665"/>
            <a:ext cx="4464496" cy="1476045"/>
          </a:xfrm>
        </p:spPr>
        <p:txBody>
          <a:bodyPr>
            <a:normAutofit/>
          </a:bodyPr>
          <a:lstStyle/>
          <a:p>
            <a:r>
              <a:rPr lang="zh-TW" altLang="en-US" dirty="0" smtClean="0"/>
              <a:t>美國也有外食</a:t>
            </a:r>
            <a:endParaRPr lang="en-US" altLang="zh-TW" dirty="0" smtClean="0"/>
          </a:p>
          <a:p>
            <a:r>
              <a:rPr lang="zh-TW" altLang="en-US" dirty="0"/>
              <a:t>比如說</a:t>
            </a:r>
            <a:r>
              <a:rPr lang="en-US" altLang="zh-TW" dirty="0"/>
              <a:t>:</a:t>
            </a:r>
            <a:r>
              <a:rPr lang="zh-TW" altLang="en-US" dirty="0" smtClean="0"/>
              <a:t>中國菜，日本美食，</a:t>
            </a:r>
            <a:endParaRPr lang="en-US" altLang="zh-TW" dirty="0"/>
          </a:p>
          <a:p>
            <a:pPr marL="0" indent="0">
              <a:buNone/>
            </a:pPr>
            <a:r>
              <a:rPr lang="zh-TW" altLang="en-US" dirty="0" smtClean="0"/>
              <a:t>印度料理。</a:t>
            </a:r>
            <a:endParaRPr lang="en-US" altLang="zh-TW" dirty="0" smtClean="0"/>
          </a:p>
          <a:p>
            <a:pPr marL="0" indent="0">
              <a:buNone/>
            </a:pPr>
            <a:endParaRPr lang="en-US" altLang="zh-TW"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571750"/>
            <a:ext cx="4258992" cy="2485631"/>
          </a:xfrm>
          <a:prstGeom prst="rect">
            <a:avLst/>
          </a:prstGeom>
        </p:spPr>
      </p:pic>
      <p:pic>
        <p:nvPicPr>
          <p:cNvPr id="1026" name="Picture 2" descr="C:\Users\oceanwu\Pictures\22f280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71750"/>
            <a:ext cx="4458255" cy="2394248"/>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95486"/>
            <a:ext cx="4258992" cy="2304256"/>
          </a:xfrm>
          <a:prstGeom prst="rect">
            <a:avLst/>
          </a:prstGeom>
        </p:spPr>
      </p:pic>
    </p:spTree>
    <p:extLst>
      <p:ext uri="{BB962C8B-B14F-4D97-AF65-F5344CB8AC3E}">
        <p14:creationId xmlns:p14="http://schemas.microsoft.com/office/powerpoint/2010/main" val="2365240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87900" y="555526"/>
            <a:ext cx="8368200" cy="4104456"/>
          </a:xfrm>
        </p:spPr>
        <p:txBody>
          <a:bodyPr/>
          <a:lstStyle/>
          <a:p>
            <a:r>
              <a:rPr lang="zh-TW" altLang="zh-TW" sz="2800" dirty="0">
                <a:solidFill>
                  <a:srgbClr val="3366CC"/>
                </a:solidFill>
                <a:latin typeface="Arial"/>
                <a:ea typeface="Arial"/>
                <a:cs typeface="Arial"/>
                <a:sym typeface="Arial"/>
              </a:rPr>
              <a:t>最近才移民到美國的人的飲食通常與其出生國的飲食相似。</a:t>
            </a:r>
            <a:endParaRPr lang="en-US" altLang="zh-TW" sz="2800" dirty="0">
              <a:solidFill>
                <a:srgbClr val="3366CC"/>
              </a:solidFill>
              <a:latin typeface="Arial"/>
              <a:ea typeface="Arial"/>
              <a:cs typeface="Arial"/>
              <a:sym typeface="Arial"/>
            </a:endParaRPr>
          </a:p>
          <a:p>
            <a:r>
              <a:rPr lang="zh-TW" altLang="zh-TW" sz="2800" dirty="0">
                <a:solidFill>
                  <a:srgbClr val="3366CC"/>
                </a:solidFill>
                <a:latin typeface="Arial"/>
                <a:ea typeface="Arial"/>
                <a:cs typeface="Arial"/>
                <a:sym typeface="Arial"/>
              </a:rPr>
              <a:t>若一家庭在美國已經幾代了，他們平常會吃其祖先國家的菜以及在其居住或長大地區最普遍的飲食。</a:t>
            </a:r>
            <a:endParaRPr lang="en-US" altLang="zh-TW" sz="2800" dirty="0">
              <a:solidFill>
                <a:srgbClr val="3366CC"/>
              </a:solidFill>
              <a:latin typeface="Arial"/>
              <a:ea typeface="Arial"/>
              <a:cs typeface="Arial"/>
              <a:sym typeface="Arial"/>
            </a:endParaRPr>
          </a:p>
          <a:p>
            <a:r>
              <a:rPr lang="zh-TW" altLang="zh-TW" sz="2800" dirty="0">
                <a:solidFill>
                  <a:srgbClr val="3366CC"/>
                </a:solidFill>
                <a:latin typeface="Arial"/>
                <a:ea typeface="Arial"/>
                <a:cs typeface="Arial"/>
                <a:sym typeface="Arial"/>
              </a:rPr>
              <a:t>地區菜包括新英格蘭菜、中西部菜、南方菜，德州-墨西哥菜，以及加州菜。</a:t>
            </a:r>
          </a:p>
          <a:p>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2794923"/>
            <a:ext cx="2880320" cy="2274745"/>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219822"/>
            <a:ext cx="1839506" cy="1306264"/>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3245929"/>
            <a:ext cx="2669282" cy="1857820"/>
          </a:xfrm>
          <a:prstGeom prst="rect">
            <a:avLst/>
          </a:prstGeom>
        </p:spPr>
      </p:pic>
    </p:spTree>
    <p:extLst>
      <p:ext uri="{BB962C8B-B14F-4D97-AF65-F5344CB8AC3E}">
        <p14:creationId xmlns:p14="http://schemas.microsoft.com/office/powerpoint/2010/main" val="309251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23528" y="411510"/>
            <a:ext cx="8368200" cy="686100"/>
          </a:xfrm>
          <a:prstGeom prst="rect">
            <a:avLst/>
          </a:prstGeom>
        </p:spPr>
        <p:txBody>
          <a:bodyPr lIns="91425" tIns="91425" rIns="91425" bIns="91425" anchor="b" anchorCtr="0">
            <a:noAutofit/>
          </a:bodyPr>
          <a:lstStyle/>
          <a:p>
            <a:pPr lvl="0">
              <a:spcBef>
                <a:spcPts val="0"/>
              </a:spcBef>
              <a:buNone/>
            </a:pPr>
            <a:endParaRPr dirty="0"/>
          </a:p>
          <a:p>
            <a:pPr lvl="0">
              <a:spcBef>
                <a:spcPts val="0"/>
              </a:spcBef>
              <a:buNone/>
            </a:pPr>
            <a:r>
              <a:rPr lang="zh-TW" dirty="0"/>
              <a:t>民間</a:t>
            </a:r>
          </a:p>
        </p:txBody>
      </p:sp>
      <p:sp>
        <p:nvSpPr>
          <p:cNvPr id="77" name="Shape 77"/>
          <p:cNvSpPr txBox="1">
            <a:spLocks noGrp="1"/>
          </p:cNvSpPr>
          <p:nvPr>
            <p:ph type="body" idx="1"/>
          </p:nvPr>
        </p:nvSpPr>
        <p:spPr>
          <a:xfrm>
            <a:off x="685800" y="1059582"/>
            <a:ext cx="6190456" cy="3600400"/>
          </a:xfrm>
          <a:prstGeom prst="rect">
            <a:avLst/>
          </a:prstGeom>
        </p:spPr>
        <p:txBody>
          <a:bodyPr lIns="91425" tIns="91425" rIns="91425" bIns="91425" anchor="t" anchorCtr="0">
            <a:noAutofit/>
          </a:bodyPr>
          <a:lstStyle/>
          <a:p>
            <a:pPr lvl="0">
              <a:spcBef>
                <a:spcPts val="0"/>
              </a:spcBef>
              <a:buFont typeface="Wingdings" pitchFamily="2" charset="2"/>
              <a:buChar char="l"/>
            </a:pPr>
            <a:r>
              <a:rPr lang="zh-TW" sz="2400" dirty="0">
                <a:solidFill>
                  <a:srgbClr val="3366CC"/>
                </a:solidFill>
              </a:rPr>
              <a:t>早餐以麵包、牛奶、雞蛋、果汁、麥片、咖啡、香腸等為主。 </a:t>
            </a:r>
            <a:endParaRPr lang="en-US" altLang="zh-TW" sz="2400" dirty="0" smtClean="0">
              <a:solidFill>
                <a:srgbClr val="3366CC"/>
              </a:solidFill>
            </a:endParaRPr>
          </a:p>
          <a:p>
            <a:pPr lvl="0">
              <a:spcBef>
                <a:spcPts val="0"/>
              </a:spcBef>
              <a:buFont typeface="Wingdings" pitchFamily="2" charset="2"/>
              <a:buChar char="l"/>
            </a:pPr>
            <a:r>
              <a:rPr lang="zh-TW" sz="2400" dirty="0" smtClean="0">
                <a:solidFill>
                  <a:srgbClr val="3366CC"/>
                </a:solidFill>
              </a:rPr>
              <a:t>午餐</a:t>
            </a:r>
            <a:r>
              <a:rPr lang="zh-TW" sz="2400" dirty="0">
                <a:solidFill>
                  <a:srgbClr val="3366CC"/>
                </a:solidFill>
              </a:rPr>
              <a:t>一般在工作地點用速食（速食是典型的美國飲食文化，十分普及</a:t>
            </a:r>
            <a:r>
              <a:rPr lang="zh-TW" sz="2400" dirty="0" smtClean="0">
                <a:solidFill>
                  <a:srgbClr val="3366CC"/>
                </a:solidFill>
              </a:rPr>
              <a:t>）</a:t>
            </a:r>
            <a:r>
              <a:rPr lang="zh-TW" altLang="en-US" sz="2400" dirty="0" smtClean="0">
                <a:solidFill>
                  <a:srgbClr val="3366CC"/>
                </a:solidFill>
              </a:rPr>
              <a:t>，</a:t>
            </a:r>
            <a:r>
              <a:rPr lang="zh-TW" sz="2400" dirty="0" smtClean="0">
                <a:solidFill>
                  <a:srgbClr val="3366CC"/>
                </a:solidFill>
              </a:rPr>
              <a:t>一般</a:t>
            </a:r>
            <a:r>
              <a:rPr lang="zh-TW" sz="2400" dirty="0">
                <a:solidFill>
                  <a:srgbClr val="3366CC"/>
                </a:solidFill>
              </a:rPr>
              <a:t>有三明治、水果、咖啡、漢堡包、熱狗、薯條等</a:t>
            </a:r>
            <a:r>
              <a:rPr lang="zh-TW" sz="2400" dirty="0" smtClean="0">
                <a:solidFill>
                  <a:srgbClr val="3366CC"/>
                </a:solidFill>
              </a:rPr>
              <a:t>。</a:t>
            </a:r>
            <a:endParaRPr lang="en-US" altLang="zh-TW" sz="2400" dirty="0" smtClean="0">
              <a:solidFill>
                <a:srgbClr val="3366CC"/>
              </a:solidFill>
            </a:endParaRPr>
          </a:p>
          <a:p>
            <a:pPr lvl="0">
              <a:spcBef>
                <a:spcPts val="0"/>
              </a:spcBef>
              <a:buFont typeface="Wingdings" pitchFamily="2" charset="2"/>
              <a:buChar char="l"/>
            </a:pPr>
            <a:r>
              <a:rPr lang="zh-TW" sz="2400" dirty="0" smtClean="0">
                <a:solidFill>
                  <a:srgbClr val="3366CC"/>
                </a:solidFill>
              </a:rPr>
              <a:t> </a:t>
            </a:r>
            <a:r>
              <a:rPr lang="zh-TW" sz="2400" dirty="0">
                <a:solidFill>
                  <a:srgbClr val="3366CC"/>
                </a:solidFill>
              </a:rPr>
              <a:t>晚餐是正餐，比較豐盛，有一二道菜，如牛排、豬排、烤肉、炸雞等，配麵包、黃油、青菜、水果、點心等。 也有不少人上餐館用晚餐</a:t>
            </a:r>
            <a:r>
              <a:rPr lang="zh-TW" sz="2400" dirty="0" smtClean="0">
                <a:solidFill>
                  <a:srgbClr val="3366CC"/>
                </a:solidFill>
              </a:rPr>
              <a:t>。</a:t>
            </a:r>
            <a:endParaRPr sz="2400" dirty="0">
              <a:solidFill>
                <a:srgbClr val="3366CC"/>
              </a:solidFill>
            </a:endParaRPr>
          </a:p>
          <a:p>
            <a:pPr lvl="0">
              <a:spcBef>
                <a:spcPts val="0"/>
              </a:spcBef>
              <a:buFont typeface="Wingdings" pitchFamily="2" charset="2"/>
              <a:buChar char="l"/>
            </a:pPr>
            <a:endParaRP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民間</a:t>
            </a:r>
            <a:r>
              <a:rPr lang="en-US" altLang="zh-TW" sz="2700" dirty="0" smtClean="0"/>
              <a:t>:</a:t>
            </a:r>
            <a:r>
              <a:rPr lang="zh-TW" altLang="en-US" sz="2700" dirty="0" smtClean="0"/>
              <a:t>愛甜愛肉愛飲料</a:t>
            </a:r>
            <a:endParaRPr lang="zh-TW" altLang="en-US" sz="2700" dirty="0"/>
          </a:p>
        </p:txBody>
      </p:sp>
      <p:sp>
        <p:nvSpPr>
          <p:cNvPr id="3" name="文字版面配置區 2"/>
          <p:cNvSpPr>
            <a:spLocks noGrp="1"/>
          </p:cNvSpPr>
          <p:nvPr>
            <p:ph type="body" idx="1"/>
          </p:nvPr>
        </p:nvSpPr>
        <p:spPr>
          <a:xfrm>
            <a:off x="395536" y="1059582"/>
            <a:ext cx="8368200" cy="3600400"/>
          </a:xfrm>
        </p:spPr>
        <p:txBody>
          <a:bodyPr>
            <a:normAutofit/>
          </a:bodyPr>
          <a:lstStyle/>
          <a:p>
            <a:pPr lvl="0"/>
            <a:r>
              <a:rPr lang="zh-TW" altLang="zh-TW" dirty="0">
                <a:solidFill>
                  <a:srgbClr val="3366CC"/>
                </a:solidFill>
              </a:rPr>
              <a:t>美國餐館很多，一般供應自助餐、速食、特餐（固定份飯）、全餐等各種形式的餐飲，價格一般比較低廉，也可點菜，點菜價格最高。 </a:t>
            </a:r>
            <a:endParaRPr lang="en-US" altLang="zh-TW" dirty="0" smtClean="0">
              <a:solidFill>
                <a:srgbClr val="3366CC"/>
              </a:solidFill>
            </a:endParaRPr>
          </a:p>
          <a:p>
            <a:pPr lvl="0"/>
            <a:r>
              <a:rPr lang="zh-TW" altLang="zh-TW" dirty="0" smtClean="0">
                <a:solidFill>
                  <a:srgbClr val="3366CC"/>
                </a:solidFill>
              </a:rPr>
              <a:t>他們</a:t>
            </a:r>
            <a:r>
              <a:rPr lang="zh-TW" altLang="zh-TW" dirty="0">
                <a:solidFill>
                  <a:srgbClr val="3366CC"/>
                </a:solidFill>
              </a:rPr>
              <a:t>在臨睡前有吃點心的習慣，成人以水果、糖果為主，孩子則食用牛奶、小甜餅。 </a:t>
            </a:r>
            <a:endParaRPr lang="en-US" altLang="zh-TW" dirty="0" smtClean="0">
              <a:solidFill>
                <a:srgbClr val="3366CC"/>
              </a:solidFill>
            </a:endParaRPr>
          </a:p>
        </p:txBody>
      </p:sp>
    </p:spTree>
    <p:extLst>
      <p:ext uri="{BB962C8B-B14F-4D97-AF65-F5344CB8AC3E}">
        <p14:creationId xmlns:p14="http://schemas.microsoft.com/office/powerpoint/2010/main" val="383286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746</TotalTime>
  <Words>1516</Words>
  <Application>Microsoft Office PowerPoint</Application>
  <PresentationFormat>如螢幕大小 (16:9)</PresentationFormat>
  <Paragraphs>101</Paragraphs>
  <Slides>28</Slides>
  <Notes>12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28</vt:i4>
      </vt:variant>
    </vt:vector>
  </HeadingPairs>
  <TitlesOfParts>
    <vt:vector size="40" baseType="lpstr">
      <vt:lpstr>Arial</vt:lpstr>
      <vt:lpstr>新細明體</vt:lpstr>
      <vt:lpstr>Georgia</vt:lpstr>
      <vt:lpstr>微軟正黑體</vt:lpstr>
      <vt:lpstr>Wingdings 2</vt:lpstr>
      <vt:lpstr>Wingdings</vt:lpstr>
      <vt:lpstr>Roboto Slab</vt:lpstr>
      <vt:lpstr>Perpetua</vt:lpstr>
      <vt:lpstr>Roboto</vt:lpstr>
      <vt:lpstr>Times New Roman</vt:lpstr>
      <vt:lpstr>Franklin Gothic Book</vt:lpstr>
      <vt:lpstr>公正</vt:lpstr>
      <vt:lpstr>美國飲食</vt:lpstr>
      <vt:lpstr> 歷史</vt:lpstr>
      <vt:lpstr>PowerPoint 簡報</vt:lpstr>
      <vt:lpstr> 美國飲食發展</vt:lpstr>
      <vt:lpstr> 飲食</vt:lpstr>
      <vt:lpstr>飲食</vt:lpstr>
      <vt:lpstr>PowerPoint 簡報</vt:lpstr>
      <vt:lpstr> 民間</vt:lpstr>
      <vt:lpstr>民間:愛甜愛肉愛飲料</vt:lpstr>
      <vt:lpstr>PowerPoint 簡報</vt:lpstr>
      <vt:lpstr>美國飲食特色</vt:lpstr>
      <vt:lpstr>特色美食</vt:lpstr>
      <vt:lpstr>代表美國的8種食物-1</vt:lpstr>
      <vt:lpstr>代表美國的8種食物-2</vt:lpstr>
      <vt:lpstr>代表美國的8種食物-3</vt:lpstr>
      <vt:lpstr>代表美國的8種食物-4</vt:lpstr>
      <vt:lpstr>代表美國的8種食物-5</vt:lpstr>
      <vt:lpstr>代表美國的8種食物-6</vt:lpstr>
      <vt:lpstr>代表美國的8種食物-7</vt:lpstr>
      <vt:lpstr>代表美國的8種食物-8</vt:lpstr>
      <vt:lpstr>實作分組很簡單</vt:lpstr>
      <vt:lpstr>西餐用餐禮儀</vt:lpstr>
      <vt:lpstr>PowerPoint 簡報</vt:lpstr>
      <vt:lpstr>PowerPoint 簡報</vt:lpstr>
      <vt:lpstr>PowerPoint 簡報</vt:lpstr>
      <vt:lpstr>PowerPoint 簡報</vt:lpstr>
      <vt:lpstr>PowerPoint 簡報</vt:lpstr>
      <vt:lpstr>實作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美國飲食</dc:title>
  <cp:lastModifiedBy>oceanwu</cp:lastModifiedBy>
  <cp:revision>47</cp:revision>
  <dcterms:modified xsi:type="dcterms:W3CDTF">2016-11-29T02:39:15Z</dcterms:modified>
</cp:coreProperties>
</file>