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71" r:id="rId3"/>
    <p:sldId id="257" r:id="rId4"/>
    <p:sldId id="258" r:id="rId5"/>
    <p:sldId id="263" r:id="rId6"/>
    <p:sldId id="267" r:id="rId7"/>
    <p:sldId id="273" r:id="rId8"/>
    <p:sldId id="272" r:id="rId9"/>
    <p:sldId id="276" r:id="rId10"/>
    <p:sldId id="277" r:id="rId11"/>
    <p:sldId id="278" r:id="rId12"/>
    <p:sldId id="274" r:id="rId13"/>
    <p:sldId id="264" r:id="rId14"/>
    <p:sldId id="260" r:id="rId15"/>
    <p:sldId id="265" r:id="rId16"/>
    <p:sldId id="266" r:id="rId17"/>
    <p:sldId id="269" r:id="rId18"/>
    <p:sldId id="261" r:id="rId19"/>
    <p:sldId id="262" r:id="rId20"/>
    <p:sldId id="275" r:id="rId21"/>
    <p:sldId id="268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02" autoAdjust="0"/>
  </p:normalViewPr>
  <p:slideViewPr>
    <p:cSldViewPr>
      <p:cViewPr>
        <p:scale>
          <a:sx n="55" d="100"/>
          <a:sy n="55" d="100"/>
        </p:scale>
        <p:origin x="-41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508805674099904E-2"/>
          <c:y val="0.15807740268098672"/>
          <c:w val="0.82761125357656073"/>
          <c:h val="0.763647589603709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工作表4!$B$4</c:f>
              <c:strCache>
                <c:ptCount val="1"/>
                <c:pt idx="0">
                  <c:v>男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工作表4!$A$5:$A$25</c:f>
              <c:strCache>
                <c:ptCount val="21"/>
                <c:pt idx="0">
                  <c:v>0~4歲</c:v>
                </c:pt>
                <c:pt idx="1">
                  <c:v>5~9歲</c:v>
                </c:pt>
                <c:pt idx="2">
                  <c:v>10~14歲</c:v>
                </c:pt>
                <c:pt idx="3">
                  <c:v>15~19歲</c:v>
                </c:pt>
                <c:pt idx="4">
                  <c:v>20~24歲</c:v>
                </c:pt>
                <c:pt idx="5">
                  <c:v>25~29歲</c:v>
                </c:pt>
                <c:pt idx="6">
                  <c:v>30~34歲</c:v>
                </c:pt>
                <c:pt idx="7">
                  <c:v>35~39歲</c:v>
                </c:pt>
                <c:pt idx="8">
                  <c:v>40~44歲</c:v>
                </c:pt>
                <c:pt idx="9">
                  <c:v>45~49歲</c:v>
                </c:pt>
                <c:pt idx="10">
                  <c:v>50~54歲</c:v>
                </c:pt>
                <c:pt idx="11">
                  <c:v>55~59歲</c:v>
                </c:pt>
                <c:pt idx="12">
                  <c:v>60~64歲</c:v>
                </c:pt>
                <c:pt idx="13">
                  <c:v>65~69歲</c:v>
                </c:pt>
                <c:pt idx="14">
                  <c:v>70~74歲</c:v>
                </c:pt>
                <c:pt idx="15">
                  <c:v>75~79歲</c:v>
                </c:pt>
                <c:pt idx="16">
                  <c:v>80~84歲</c:v>
                </c:pt>
                <c:pt idx="17">
                  <c:v>85~89歲</c:v>
                </c:pt>
                <c:pt idx="18">
                  <c:v>90~94歲</c:v>
                </c:pt>
                <c:pt idx="19">
                  <c:v>95~99歲</c:v>
                </c:pt>
                <c:pt idx="20">
                  <c:v>100歲以上</c:v>
                </c:pt>
              </c:strCache>
            </c:strRef>
          </c:cat>
          <c:val>
            <c:numRef>
              <c:f>工作表4!$B$5:$B$25</c:f>
              <c:numCache>
                <c:formatCode>0;[Red]0</c:formatCode>
                <c:ptCount val="21"/>
                <c:pt idx="0">
                  <c:v>-684174</c:v>
                </c:pt>
                <c:pt idx="1">
                  <c:v>-812247</c:v>
                </c:pt>
                <c:pt idx="2">
                  <c:v>-840744</c:v>
                </c:pt>
                <c:pt idx="3">
                  <c:v>-850160</c:v>
                </c:pt>
                <c:pt idx="4">
                  <c:v>-1012438</c:v>
                </c:pt>
                <c:pt idx="5">
                  <c:v>-967088</c:v>
                </c:pt>
                <c:pt idx="6">
                  <c:v>-921888</c:v>
                </c:pt>
                <c:pt idx="7">
                  <c:v>-960123</c:v>
                </c:pt>
                <c:pt idx="8">
                  <c:v>-971638</c:v>
                </c:pt>
                <c:pt idx="9">
                  <c:v>-877898</c:v>
                </c:pt>
                <c:pt idx="10">
                  <c:v>-729037</c:v>
                </c:pt>
                <c:pt idx="11">
                  <c:v>-429830</c:v>
                </c:pt>
                <c:pt idx="12">
                  <c:v>-394429</c:v>
                </c:pt>
                <c:pt idx="13">
                  <c:v>-324142</c:v>
                </c:pt>
                <c:pt idx="14">
                  <c:v>-309833</c:v>
                </c:pt>
                <c:pt idx="15">
                  <c:v>-244424</c:v>
                </c:pt>
                <c:pt idx="16">
                  <c:v>-122381</c:v>
                </c:pt>
                <c:pt idx="17">
                  <c:v>-45323</c:v>
                </c:pt>
                <c:pt idx="18">
                  <c:v>-14162</c:v>
                </c:pt>
                <c:pt idx="19">
                  <c:v>-2421</c:v>
                </c:pt>
                <c:pt idx="20">
                  <c:v>-682</c:v>
                </c:pt>
              </c:numCache>
            </c:numRef>
          </c:val>
        </c:ser>
        <c:ser>
          <c:idx val="1"/>
          <c:order val="1"/>
          <c:tx>
            <c:strRef>
              <c:f>工作表4!$C$4</c:f>
              <c:strCache>
                <c:ptCount val="1"/>
                <c:pt idx="0">
                  <c:v>女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工作表4!$A$5:$A$25</c:f>
              <c:strCache>
                <c:ptCount val="21"/>
                <c:pt idx="0">
                  <c:v>0~4歲</c:v>
                </c:pt>
                <c:pt idx="1">
                  <c:v>5~9歲</c:v>
                </c:pt>
                <c:pt idx="2">
                  <c:v>10~14歲</c:v>
                </c:pt>
                <c:pt idx="3">
                  <c:v>15~19歲</c:v>
                </c:pt>
                <c:pt idx="4">
                  <c:v>20~24歲</c:v>
                </c:pt>
                <c:pt idx="5">
                  <c:v>25~29歲</c:v>
                </c:pt>
                <c:pt idx="6">
                  <c:v>30~34歲</c:v>
                </c:pt>
                <c:pt idx="7">
                  <c:v>35~39歲</c:v>
                </c:pt>
                <c:pt idx="8">
                  <c:v>40~44歲</c:v>
                </c:pt>
                <c:pt idx="9">
                  <c:v>45~49歲</c:v>
                </c:pt>
                <c:pt idx="10">
                  <c:v>50~54歲</c:v>
                </c:pt>
                <c:pt idx="11">
                  <c:v>55~59歲</c:v>
                </c:pt>
                <c:pt idx="12">
                  <c:v>60~64歲</c:v>
                </c:pt>
                <c:pt idx="13">
                  <c:v>65~69歲</c:v>
                </c:pt>
                <c:pt idx="14">
                  <c:v>70~74歲</c:v>
                </c:pt>
                <c:pt idx="15">
                  <c:v>75~79歲</c:v>
                </c:pt>
                <c:pt idx="16">
                  <c:v>80~84歲</c:v>
                </c:pt>
                <c:pt idx="17">
                  <c:v>85~89歲</c:v>
                </c:pt>
                <c:pt idx="18">
                  <c:v>90~94歲</c:v>
                </c:pt>
                <c:pt idx="19">
                  <c:v>95~99歲</c:v>
                </c:pt>
                <c:pt idx="20">
                  <c:v>100歲以上</c:v>
                </c:pt>
              </c:strCache>
            </c:strRef>
          </c:cat>
          <c:val>
            <c:numRef>
              <c:f>工作表4!$C$5:$C$25</c:f>
              <c:numCache>
                <c:formatCode>##,###,##0</c:formatCode>
                <c:ptCount val="21"/>
                <c:pt idx="0">
                  <c:v>625729</c:v>
                </c:pt>
                <c:pt idx="1">
                  <c:v>748799</c:v>
                </c:pt>
                <c:pt idx="2">
                  <c:v>769927</c:v>
                </c:pt>
                <c:pt idx="3">
                  <c:v>795888</c:v>
                </c:pt>
                <c:pt idx="4">
                  <c:v>964793</c:v>
                </c:pt>
                <c:pt idx="5">
                  <c:v>934343</c:v>
                </c:pt>
                <c:pt idx="6">
                  <c:v>899141</c:v>
                </c:pt>
                <c:pt idx="7">
                  <c:v>931722</c:v>
                </c:pt>
                <c:pt idx="8">
                  <c:v>947625</c:v>
                </c:pt>
                <c:pt idx="9">
                  <c:v>866629</c:v>
                </c:pt>
                <c:pt idx="10">
                  <c:v>727398</c:v>
                </c:pt>
                <c:pt idx="11">
                  <c:v>436233</c:v>
                </c:pt>
                <c:pt idx="12">
                  <c:v>416895</c:v>
                </c:pt>
                <c:pt idx="13">
                  <c:v>353047</c:v>
                </c:pt>
                <c:pt idx="14">
                  <c:v>280141</c:v>
                </c:pt>
                <c:pt idx="15">
                  <c:v>199428</c:v>
                </c:pt>
                <c:pt idx="16">
                  <c:v>116899</c:v>
                </c:pt>
                <c:pt idx="17">
                  <c:v>52017</c:v>
                </c:pt>
                <c:pt idx="18">
                  <c:v>18562</c:v>
                </c:pt>
                <c:pt idx="19">
                  <c:v>3533</c:v>
                </c:pt>
                <c:pt idx="20">
                  <c:v>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4244992"/>
        <c:axId val="154246528"/>
      </c:barChart>
      <c:catAx>
        <c:axId val="1542449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154246528"/>
        <c:crosses val="autoZero"/>
        <c:auto val="1"/>
        <c:lblAlgn val="ctr"/>
        <c:lblOffset val="100"/>
        <c:noMultiLvlLbl val="0"/>
      </c:catAx>
      <c:valAx>
        <c:axId val="154246528"/>
        <c:scaling>
          <c:orientation val="minMax"/>
          <c:max val="1000000"/>
          <c:min val="-1000000"/>
        </c:scaling>
        <c:delete val="0"/>
        <c:axPos val="b"/>
        <c:majorGridlines/>
        <c:numFmt formatCode="0;[Red]0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2000"/>
            </a:pPr>
            <a:endParaRPr lang="zh-TW"/>
          </a:p>
        </c:txPr>
        <c:crossAx val="15424499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91793466481866304"/>
                <c:y val="0.8732000722780483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zh-TW" altLang="en-US" sz="1600"/>
                    <a:t>單位</a:t>
                  </a:r>
                  <a:r>
                    <a:rPr lang="en-US" altLang="zh-TW" sz="1600"/>
                    <a:t>:</a:t>
                  </a:r>
                  <a:r>
                    <a:rPr lang="zh-TW" altLang="en-US" sz="1600"/>
                    <a:t>千人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92629427786712215"/>
          <c:y val="0.35589835484435317"/>
          <c:w val="4.7684023268817127E-2"/>
          <c:h val="0.18075992833491042"/>
        </c:manualLayout>
      </c:layout>
      <c:overlay val="0"/>
      <c:txPr>
        <a:bodyPr/>
        <a:lstStyle/>
        <a:p>
          <a:pPr>
            <a:defRPr sz="1600"/>
          </a:pPr>
          <a:endParaRPr lang="zh-TW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en-US" altLang="zh-TW" sz="3200"/>
              <a:t>101</a:t>
            </a:r>
            <a:r>
              <a:rPr lang="zh-TW" altLang="en-US" sz="3200"/>
              <a:t>年台灣北部人口金字塔圖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6171640492452249E-2"/>
          <c:y val="0.16486347520910682"/>
          <c:w val="0.82264464013484873"/>
          <c:h val="0.790532793484868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工作表3!$B$2</c:f>
              <c:strCache>
                <c:ptCount val="1"/>
                <c:pt idx="0">
                  <c:v>男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工作表3!$A$3:$A$23</c:f>
              <c:strCache>
                <c:ptCount val="21"/>
                <c:pt idx="0">
                  <c:v>0~4歲</c:v>
                </c:pt>
                <c:pt idx="1">
                  <c:v>5~9歲</c:v>
                </c:pt>
                <c:pt idx="2">
                  <c:v>10~14歲</c:v>
                </c:pt>
                <c:pt idx="3">
                  <c:v>15~19歲</c:v>
                </c:pt>
                <c:pt idx="4">
                  <c:v>20~24歲</c:v>
                </c:pt>
                <c:pt idx="5">
                  <c:v>25~29歲</c:v>
                </c:pt>
                <c:pt idx="6">
                  <c:v>30~34歲</c:v>
                </c:pt>
                <c:pt idx="7">
                  <c:v>35~39歲</c:v>
                </c:pt>
                <c:pt idx="8">
                  <c:v>40~44歲</c:v>
                </c:pt>
                <c:pt idx="9">
                  <c:v>45~49歲</c:v>
                </c:pt>
                <c:pt idx="10">
                  <c:v>50~54歲</c:v>
                </c:pt>
                <c:pt idx="11">
                  <c:v>55~59歲</c:v>
                </c:pt>
                <c:pt idx="12">
                  <c:v>60~64歲</c:v>
                </c:pt>
                <c:pt idx="13">
                  <c:v>65~69歲</c:v>
                </c:pt>
                <c:pt idx="14">
                  <c:v>70~74歲</c:v>
                </c:pt>
                <c:pt idx="15">
                  <c:v>75~79歲</c:v>
                </c:pt>
                <c:pt idx="16">
                  <c:v>80~84歲</c:v>
                </c:pt>
                <c:pt idx="17">
                  <c:v>85~89歲</c:v>
                </c:pt>
                <c:pt idx="18">
                  <c:v>90~94歲</c:v>
                </c:pt>
                <c:pt idx="19">
                  <c:v>95~99歲</c:v>
                </c:pt>
                <c:pt idx="20">
                  <c:v>100歲以上</c:v>
                </c:pt>
              </c:strCache>
            </c:strRef>
          </c:cat>
          <c:val>
            <c:numRef>
              <c:f>工作表3!$B$3:$B$23</c:f>
              <c:numCache>
                <c:formatCode>0;[Red]0</c:formatCode>
                <c:ptCount val="21"/>
                <c:pt idx="0">
                  <c:v>-511559</c:v>
                </c:pt>
                <c:pt idx="1">
                  <c:v>-558811</c:v>
                </c:pt>
                <c:pt idx="2">
                  <c:v>-709152</c:v>
                </c:pt>
                <c:pt idx="3">
                  <c:v>-839044</c:v>
                </c:pt>
                <c:pt idx="4">
                  <c:v>-840354</c:v>
                </c:pt>
                <c:pt idx="5">
                  <c:v>-857626</c:v>
                </c:pt>
                <c:pt idx="6">
                  <c:v>-1015792</c:v>
                </c:pt>
                <c:pt idx="7">
                  <c:v>-928490</c:v>
                </c:pt>
                <c:pt idx="8">
                  <c:v>-912991</c:v>
                </c:pt>
                <c:pt idx="9">
                  <c:v>-935207</c:v>
                </c:pt>
                <c:pt idx="10">
                  <c:v>-912094</c:v>
                </c:pt>
                <c:pt idx="11">
                  <c:v>-803377</c:v>
                </c:pt>
                <c:pt idx="12">
                  <c:v>-624453</c:v>
                </c:pt>
                <c:pt idx="13">
                  <c:v>-356836</c:v>
                </c:pt>
                <c:pt idx="14">
                  <c:v>-315219</c:v>
                </c:pt>
                <c:pt idx="15">
                  <c:v>-229340</c:v>
                </c:pt>
                <c:pt idx="16">
                  <c:v>-187308</c:v>
                </c:pt>
                <c:pt idx="17">
                  <c:v>-98577</c:v>
                </c:pt>
                <c:pt idx="18">
                  <c:v>-30022</c:v>
                </c:pt>
                <c:pt idx="19">
                  <c:v>-5752</c:v>
                </c:pt>
                <c:pt idx="20">
                  <c:v>-1315</c:v>
                </c:pt>
              </c:numCache>
            </c:numRef>
          </c:val>
        </c:ser>
        <c:ser>
          <c:idx val="1"/>
          <c:order val="1"/>
          <c:tx>
            <c:strRef>
              <c:f>工作表3!$C$2</c:f>
              <c:strCache>
                <c:ptCount val="1"/>
                <c:pt idx="0">
                  <c:v>女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工作表3!$A$3:$A$23</c:f>
              <c:strCache>
                <c:ptCount val="21"/>
                <c:pt idx="0">
                  <c:v>0~4歲</c:v>
                </c:pt>
                <c:pt idx="1">
                  <c:v>5~9歲</c:v>
                </c:pt>
                <c:pt idx="2">
                  <c:v>10~14歲</c:v>
                </c:pt>
                <c:pt idx="3">
                  <c:v>15~19歲</c:v>
                </c:pt>
                <c:pt idx="4">
                  <c:v>20~24歲</c:v>
                </c:pt>
                <c:pt idx="5">
                  <c:v>25~29歲</c:v>
                </c:pt>
                <c:pt idx="6">
                  <c:v>30~34歲</c:v>
                </c:pt>
                <c:pt idx="7">
                  <c:v>35~39歲</c:v>
                </c:pt>
                <c:pt idx="8">
                  <c:v>40~44歲</c:v>
                </c:pt>
                <c:pt idx="9">
                  <c:v>45~49歲</c:v>
                </c:pt>
                <c:pt idx="10">
                  <c:v>50~54歲</c:v>
                </c:pt>
                <c:pt idx="11">
                  <c:v>55~59歲</c:v>
                </c:pt>
                <c:pt idx="12">
                  <c:v>60~64歲</c:v>
                </c:pt>
                <c:pt idx="13">
                  <c:v>65~69歲</c:v>
                </c:pt>
                <c:pt idx="14">
                  <c:v>70~74歲</c:v>
                </c:pt>
                <c:pt idx="15">
                  <c:v>75~79歲</c:v>
                </c:pt>
                <c:pt idx="16">
                  <c:v>80~84歲</c:v>
                </c:pt>
                <c:pt idx="17">
                  <c:v>85~89歲</c:v>
                </c:pt>
                <c:pt idx="18">
                  <c:v>90~94歲</c:v>
                </c:pt>
                <c:pt idx="19">
                  <c:v>95~99歲</c:v>
                </c:pt>
                <c:pt idx="20">
                  <c:v>100歲以上</c:v>
                </c:pt>
              </c:strCache>
            </c:strRef>
          </c:cat>
          <c:val>
            <c:numRef>
              <c:f>工作表3!$C$3:$C$23</c:f>
              <c:numCache>
                <c:formatCode>#,##0</c:formatCode>
                <c:ptCount val="21"/>
                <c:pt idx="0">
                  <c:v>472124</c:v>
                </c:pt>
                <c:pt idx="1">
                  <c:v>509463</c:v>
                </c:pt>
                <c:pt idx="2">
                  <c:v>650568</c:v>
                </c:pt>
                <c:pt idx="3">
                  <c:v>776481</c:v>
                </c:pt>
                <c:pt idx="4">
                  <c:v>775225</c:v>
                </c:pt>
                <c:pt idx="5">
                  <c:v>830809</c:v>
                </c:pt>
                <c:pt idx="6">
                  <c:v>1023196</c:v>
                </c:pt>
                <c:pt idx="7">
                  <c:v>945898</c:v>
                </c:pt>
                <c:pt idx="8">
                  <c:v>924215</c:v>
                </c:pt>
                <c:pt idx="9">
                  <c:v>939746</c:v>
                </c:pt>
                <c:pt idx="10">
                  <c:v>926068</c:v>
                </c:pt>
                <c:pt idx="11">
                  <c:v>833060</c:v>
                </c:pt>
                <c:pt idx="12">
                  <c:v>659867</c:v>
                </c:pt>
                <c:pt idx="13">
                  <c:v>390644</c:v>
                </c:pt>
                <c:pt idx="14">
                  <c:v>367737</c:v>
                </c:pt>
                <c:pt idx="15">
                  <c:v>280443</c:v>
                </c:pt>
                <c:pt idx="16">
                  <c:v>191268</c:v>
                </c:pt>
                <c:pt idx="17">
                  <c:v>100306</c:v>
                </c:pt>
                <c:pt idx="18">
                  <c:v>36268</c:v>
                </c:pt>
                <c:pt idx="19">
                  <c:v>7833</c:v>
                </c:pt>
                <c:pt idx="20">
                  <c:v>1284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4469888"/>
        <c:axId val="154471424"/>
      </c:barChart>
      <c:catAx>
        <c:axId val="15446988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154471424"/>
        <c:crosses val="autoZero"/>
        <c:auto val="1"/>
        <c:lblAlgn val="ctr"/>
        <c:lblOffset val="100"/>
        <c:noMultiLvlLbl val="0"/>
      </c:catAx>
      <c:valAx>
        <c:axId val="154471424"/>
        <c:scaling>
          <c:orientation val="minMax"/>
          <c:max val="1000000"/>
          <c:min val="-1000000"/>
        </c:scaling>
        <c:delete val="0"/>
        <c:axPos val="b"/>
        <c:majorGridlines/>
        <c:numFmt formatCode="0;[Red]0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zh-TW"/>
          </a:p>
        </c:txPr>
        <c:crossAx val="154469888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0.93153902205594463"/>
                <c:y val="0.72661351556567955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zh-TW" altLang="en-US" sz="1600"/>
                    <a:t>單位</a:t>
                  </a:r>
                  <a:r>
                    <a:rPr lang="en-US" altLang="zh-TW" sz="1600"/>
                    <a:t>:</a:t>
                  </a:r>
                  <a:r>
                    <a:rPr lang="zh-TW" altLang="en-US" sz="1600"/>
                    <a:t>千人</a:t>
                  </a:r>
                </a:p>
              </c:rich>
            </c:tx>
          </c:dispUnitsLbl>
        </c:dispUnits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zh-TW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en-US" altLang="zh-TW" sz="3200" dirty="0">
                <a:solidFill>
                  <a:schemeClr val="tx2"/>
                </a:solidFill>
              </a:rPr>
              <a:t>92</a:t>
            </a:r>
            <a:r>
              <a:rPr lang="en-US" altLang="zh-TW" sz="3200" dirty="0"/>
              <a:t>/</a:t>
            </a:r>
            <a:r>
              <a:rPr lang="en-US" altLang="zh-TW" sz="3200" dirty="0">
                <a:solidFill>
                  <a:srgbClr val="C00000"/>
                </a:solidFill>
              </a:rPr>
              <a:t>101</a:t>
            </a:r>
            <a:r>
              <a:rPr lang="zh-TW" altLang="en-US" sz="3200" dirty="0">
                <a:solidFill>
                  <a:schemeClr val="tx1"/>
                </a:solidFill>
              </a:rPr>
              <a:t>年</a:t>
            </a:r>
            <a:r>
              <a:rPr lang="zh-TW" altLang="en-US" sz="3200" dirty="0"/>
              <a:t>台灣北部人口金字塔圖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9779791676983771E-2"/>
          <c:y val="0.11967151974564459"/>
          <c:w val="0.8240159131052015"/>
          <c:h val="0.82054167894388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工作表5!$B$1:$B$2</c:f>
              <c:strCache>
                <c:ptCount val="1"/>
                <c:pt idx="0">
                  <c:v>92年 男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工作表5!$A$3:$A$23</c:f>
              <c:strCache>
                <c:ptCount val="21"/>
                <c:pt idx="0">
                  <c:v>0~4歲</c:v>
                </c:pt>
                <c:pt idx="1">
                  <c:v>5~9歲</c:v>
                </c:pt>
                <c:pt idx="2">
                  <c:v>10~14歲</c:v>
                </c:pt>
                <c:pt idx="3">
                  <c:v>15~19歲</c:v>
                </c:pt>
                <c:pt idx="4">
                  <c:v>20~24歲</c:v>
                </c:pt>
                <c:pt idx="5">
                  <c:v>25~29歲</c:v>
                </c:pt>
                <c:pt idx="6">
                  <c:v>30~34歲</c:v>
                </c:pt>
                <c:pt idx="7">
                  <c:v>35~39歲</c:v>
                </c:pt>
                <c:pt idx="8">
                  <c:v>40~44歲</c:v>
                </c:pt>
                <c:pt idx="9">
                  <c:v>45~49歲</c:v>
                </c:pt>
                <c:pt idx="10">
                  <c:v>50~54歲</c:v>
                </c:pt>
                <c:pt idx="11">
                  <c:v>55~59歲</c:v>
                </c:pt>
                <c:pt idx="12">
                  <c:v>60~64歲</c:v>
                </c:pt>
                <c:pt idx="13">
                  <c:v>65~69歲</c:v>
                </c:pt>
                <c:pt idx="14">
                  <c:v>70~74歲</c:v>
                </c:pt>
                <c:pt idx="15">
                  <c:v>75~79歲</c:v>
                </c:pt>
                <c:pt idx="16">
                  <c:v>80~84歲</c:v>
                </c:pt>
                <c:pt idx="17">
                  <c:v>85~89歲</c:v>
                </c:pt>
                <c:pt idx="18">
                  <c:v>90~94歲</c:v>
                </c:pt>
                <c:pt idx="19">
                  <c:v>95~99歲</c:v>
                </c:pt>
                <c:pt idx="20">
                  <c:v>100歲以上</c:v>
                </c:pt>
              </c:strCache>
            </c:strRef>
          </c:cat>
          <c:val>
            <c:numRef>
              <c:f>工作表5!$B$3:$B$23</c:f>
              <c:numCache>
                <c:formatCode>0;[Red]0</c:formatCode>
                <c:ptCount val="21"/>
                <c:pt idx="0">
                  <c:v>-684174</c:v>
                </c:pt>
                <c:pt idx="1">
                  <c:v>-812247</c:v>
                </c:pt>
                <c:pt idx="2">
                  <c:v>-840744</c:v>
                </c:pt>
                <c:pt idx="3">
                  <c:v>-850160</c:v>
                </c:pt>
                <c:pt idx="4">
                  <c:v>-1012438</c:v>
                </c:pt>
                <c:pt idx="5">
                  <c:v>-967088</c:v>
                </c:pt>
                <c:pt idx="6">
                  <c:v>-921888</c:v>
                </c:pt>
                <c:pt idx="7">
                  <c:v>-960123</c:v>
                </c:pt>
                <c:pt idx="8">
                  <c:v>-971638</c:v>
                </c:pt>
                <c:pt idx="9">
                  <c:v>-877898</c:v>
                </c:pt>
                <c:pt idx="10">
                  <c:v>-729037</c:v>
                </c:pt>
                <c:pt idx="11">
                  <c:v>-429830</c:v>
                </c:pt>
                <c:pt idx="12">
                  <c:v>-394429</c:v>
                </c:pt>
                <c:pt idx="13">
                  <c:v>-324142</c:v>
                </c:pt>
                <c:pt idx="14">
                  <c:v>-309833</c:v>
                </c:pt>
                <c:pt idx="15">
                  <c:v>-244424</c:v>
                </c:pt>
                <c:pt idx="16">
                  <c:v>-122381</c:v>
                </c:pt>
                <c:pt idx="17">
                  <c:v>-45323</c:v>
                </c:pt>
                <c:pt idx="18">
                  <c:v>-14162</c:v>
                </c:pt>
                <c:pt idx="19">
                  <c:v>-2421</c:v>
                </c:pt>
                <c:pt idx="20">
                  <c:v>-682</c:v>
                </c:pt>
              </c:numCache>
            </c:numRef>
          </c:val>
        </c:ser>
        <c:ser>
          <c:idx val="1"/>
          <c:order val="1"/>
          <c:tx>
            <c:strRef>
              <c:f>工作表5!$C$1:$C$2</c:f>
              <c:strCache>
                <c:ptCount val="1"/>
                <c:pt idx="0">
                  <c:v>101年 男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工作表5!$A$3:$A$23</c:f>
              <c:strCache>
                <c:ptCount val="21"/>
                <c:pt idx="0">
                  <c:v>0~4歲</c:v>
                </c:pt>
                <c:pt idx="1">
                  <c:v>5~9歲</c:v>
                </c:pt>
                <c:pt idx="2">
                  <c:v>10~14歲</c:v>
                </c:pt>
                <c:pt idx="3">
                  <c:v>15~19歲</c:v>
                </c:pt>
                <c:pt idx="4">
                  <c:v>20~24歲</c:v>
                </c:pt>
                <c:pt idx="5">
                  <c:v>25~29歲</c:v>
                </c:pt>
                <c:pt idx="6">
                  <c:v>30~34歲</c:v>
                </c:pt>
                <c:pt idx="7">
                  <c:v>35~39歲</c:v>
                </c:pt>
                <c:pt idx="8">
                  <c:v>40~44歲</c:v>
                </c:pt>
                <c:pt idx="9">
                  <c:v>45~49歲</c:v>
                </c:pt>
                <c:pt idx="10">
                  <c:v>50~54歲</c:v>
                </c:pt>
                <c:pt idx="11">
                  <c:v>55~59歲</c:v>
                </c:pt>
                <c:pt idx="12">
                  <c:v>60~64歲</c:v>
                </c:pt>
                <c:pt idx="13">
                  <c:v>65~69歲</c:v>
                </c:pt>
                <c:pt idx="14">
                  <c:v>70~74歲</c:v>
                </c:pt>
                <c:pt idx="15">
                  <c:v>75~79歲</c:v>
                </c:pt>
                <c:pt idx="16">
                  <c:v>80~84歲</c:v>
                </c:pt>
                <c:pt idx="17">
                  <c:v>85~89歲</c:v>
                </c:pt>
                <c:pt idx="18">
                  <c:v>90~94歲</c:v>
                </c:pt>
                <c:pt idx="19">
                  <c:v>95~99歲</c:v>
                </c:pt>
                <c:pt idx="20">
                  <c:v>100歲以上</c:v>
                </c:pt>
              </c:strCache>
            </c:strRef>
          </c:cat>
          <c:val>
            <c:numRef>
              <c:f>工作表5!$C$3:$C$23</c:f>
              <c:numCache>
                <c:formatCode>0;[Red]0</c:formatCode>
                <c:ptCount val="21"/>
                <c:pt idx="0">
                  <c:v>-511559</c:v>
                </c:pt>
                <c:pt idx="1">
                  <c:v>-558811</c:v>
                </c:pt>
                <c:pt idx="2">
                  <c:v>-709152</c:v>
                </c:pt>
                <c:pt idx="3">
                  <c:v>-839044</c:v>
                </c:pt>
                <c:pt idx="4">
                  <c:v>-840354</c:v>
                </c:pt>
                <c:pt idx="5">
                  <c:v>-857626</c:v>
                </c:pt>
                <c:pt idx="6">
                  <c:v>-1015792</c:v>
                </c:pt>
                <c:pt idx="7">
                  <c:v>-928490</c:v>
                </c:pt>
                <c:pt idx="8">
                  <c:v>-912991</c:v>
                </c:pt>
                <c:pt idx="9">
                  <c:v>-935207</c:v>
                </c:pt>
                <c:pt idx="10">
                  <c:v>-912094</c:v>
                </c:pt>
                <c:pt idx="11">
                  <c:v>-803377</c:v>
                </c:pt>
                <c:pt idx="12">
                  <c:v>-624453</c:v>
                </c:pt>
                <c:pt idx="13">
                  <c:v>-356836</c:v>
                </c:pt>
                <c:pt idx="14">
                  <c:v>-315219</c:v>
                </c:pt>
                <c:pt idx="15">
                  <c:v>-229340</c:v>
                </c:pt>
                <c:pt idx="16">
                  <c:v>-187308</c:v>
                </c:pt>
                <c:pt idx="17">
                  <c:v>-98577</c:v>
                </c:pt>
                <c:pt idx="18">
                  <c:v>-30022</c:v>
                </c:pt>
                <c:pt idx="19">
                  <c:v>-5752</c:v>
                </c:pt>
                <c:pt idx="20">
                  <c:v>-1315</c:v>
                </c:pt>
              </c:numCache>
            </c:numRef>
          </c:val>
        </c:ser>
        <c:ser>
          <c:idx val="2"/>
          <c:order val="2"/>
          <c:tx>
            <c:strRef>
              <c:f>工作表5!$D$1:$D$2</c:f>
              <c:strCache>
                <c:ptCount val="1"/>
                <c:pt idx="0">
                  <c:v>92年 女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工作表5!$A$3:$A$23</c:f>
              <c:strCache>
                <c:ptCount val="21"/>
                <c:pt idx="0">
                  <c:v>0~4歲</c:v>
                </c:pt>
                <c:pt idx="1">
                  <c:v>5~9歲</c:v>
                </c:pt>
                <c:pt idx="2">
                  <c:v>10~14歲</c:v>
                </c:pt>
                <c:pt idx="3">
                  <c:v>15~19歲</c:v>
                </c:pt>
                <c:pt idx="4">
                  <c:v>20~24歲</c:v>
                </c:pt>
                <c:pt idx="5">
                  <c:v>25~29歲</c:v>
                </c:pt>
                <c:pt idx="6">
                  <c:v>30~34歲</c:v>
                </c:pt>
                <c:pt idx="7">
                  <c:v>35~39歲</c:v>
                </c:pt>
                <c:pt idx="8">
                  <c:v>40~44歲</c:v>
                </c:pt>
                <c:pt idx="9">
                  <c:v>45~49歲</c:v>
                </c:pt>
                <c:pt idx="10">
                  <c:v>50~54歲</c:v>
                </c:pt>
                <c:pt idx="11">
                  <c:v>55~59歲</c:v>
                </c:pt>
                <c:pt idx="12">
                  <c:v>60~64歲</c:v>
                </c:pt>
                <c:pt idx="13">
                  <c:v>65~69歲</c:v>
                </c:pt>
                <c:pt idx="14">
                  <c:v>70~74歲</c:v>
                </c:pt>
                <c:pt idx="15">
                  <c:v>75~79歲</c:v>
                </c:pt>
                <c:pt idx="16">
                  <c:v>80~84歲</c:v>
                </c:pt>
                <c:pt idx="17">
                  <c:v>85~89歲</c:v>
                </c:pt>
                <c:pt idx="18">
                  <c:v>90~94歲</c:v>
                </c:pt>
                <c:pt idx="19">
                  <c:v>95~99歲</c:v>
                </c:pt>
                <c:pt idx="20">
                  <c:v>100歲以上</c:v>
                </c:pt>
              </c:strCache>
            </c:strRef>
          </c:cat>
          <c:val>
            <c:numRef>
              <c:f>工作表5!$D$3:$D$23</c:f>
              <c:numCache>
                <c:formatCode>##,###,##0</c:formatCode>
                <c:ptCount val="21"/>
                <c:pt idx="0">
                  <c:v>625729</c:v>
                </c:pt>
                <c:pt idx="1">
                  <c:v>748799</c:v>
                </c:pt>
                <c:pt idx="2">
                  <c:v>769927</c:v>
                </c:pt>
                <c:pt idx="3">
                  <c:v>795888</c:v>
                </c:pt>
                <c:pt idx="4">
                  <c:v>964793</c:v>
                </c:pt>
                <c:pt idx="5">
                  <c:v>934343</c:v>
                </c:pt>
                <c:pt idx="6">
                  <c:v>899141</c:v>
                </c:pt>
                <c:pt idx="7">
                  <c:v>931722</c:v>
                </c:pt>
                <c:pt idx="8">
                  <c:v>947625</c:v>
                </c:pt>
                <c:pt idx="9">
                  <c:v>866629</c:v>
                </c:pt>
                <c:pt idx="10">
                  <c:v>727398</c:v>
                </c:pt>
                <c:pt idx="11">
                  <c:v>436233</c:v>
                </c:pt>
                <c:pt idx="12">
                  <c:v>416895</c:v>
                </c:pt>
                <c:pt idx="13">
                  <c:v>353047</c:v>
                </c:pt>
                <c:pt idx="14">
                  <c:v>280141</c:v>
                </c:pt>
                <c:pt idx="15">
                  <c:v>199428</c:v>
                </c:pt>
                <c:pt idx="16">
                  <c:v>116899</c:v>
                </c:pt>
                <c:pt idx="17">
                  <c:v>52017</c:v>
                </c:pt>
                <c:pt idx="18">
                  <c:v>18562</c:v>
                </c:pt>
                <c:pt idx="19">
                  <c:v>3533</c:v>
                </c:pt>
                <c:pt idx="20">
                  <c:v>739</c:v>
                </c:pt>
              </c:numCache>
            </c:numRef>
          </c:val>
        </c:ser>
        <c:ser>
          <c:idx val="3"/>
          <c:order val="3"/>
          <c:tx>
            <c:strRef>
              <c:f>工作表5!$E$1:$E$2</c:f>
              <c:strCache>
                <c:ptCount val="1"/>
                <c:pt idx="0">
                  <c:v>101年 女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工作表5!$A$3:$A$23</c:f>
              <c:strCache>
                <c:ptCount val="21"/>
                <c:pt idx="0">
                  <c:v>0~4歲</c:v>
                </c:pt>
                <c:pt idx="1">
                  <c:v>5~9歲</c:v>
                </c:pt>
                <c:pt idx="2">
                  <c:v>10~14歲</c:v>
                </c:pt>
                <c:pt idx="3">
                  <c:v>15~19歲</c:v>
                </c:pt>
                <c:pt idx="4">
                  <c:v>20~24歲</c:v>
                </c:pt>
                <c:pt idx="5">
                  <c:v>25~29歲</c:v>
                </c:pt>
                <c:pt idx="6">
                  <c:v>30~34歲</c:v>
                </c:pt>
                <c:pt idx="7">
                  <c:v>35~39歲</c:v>
                </c:pt>
                <c:pt idx="8">
                  <c:v>40~44歲</c:v>
                </c:pt>
                <c:pt idx="9">
                  <c:v>45~49歲</c:v>
                </c:pt>
                <c:pt idx="10">
                  <c:v>50~54歲</c:v>
                </c:pt>
                <c:pt idx="11">
                  <c:v>55~59歲</c:v>
                </c:pt>
                <c:pt idx="12">
                  <c:v>60~64歲</c:v>
                </c:pt>
                <c:pt idx="13">
                  <c:v>65~69歲</c:v>
                </c:pt>
                <c:pt idx="14">
                  <c:v>70~74歲</c:v>
                </c:pt>
                <c:pt idx="15">
                  <c:v>75~79歲</c:v>
                </c:pt>
                <c:pt idx="16">
                  <c:v>80~84歲</c:v>
                </c:pt>
                <c:pt idx="17">
                  <c:v>85~89歲</c:v>
                </c:pt>
                <c:pt idx="18">
                  <c:v>90~94歲</c:v>
                </c:pt>
                <c:pt idx="19">
                  <c:v>95~99歲</c:v>
                </c:pt>
                <c:pt idx="20">
                  <c:v>100歲以上</c:v>
                </c:pt>
              </c:strCache>
            </c:strRef>
          </c:cat>
          <c:val>
            <c:numRef>
              <c:f>工作表5!$E$3:$E$23</c:f>
              <c:numCache>
                <c:formatCode>#,##0</c:formatCode>
                <c:ptCount val="21"/>
                <c:pt idx="0">
                  <c:v>472124</c:v>
                </c:pt>
                <c:pt idx="1">
                  <c:v>509463</c:v>
                </c:pt>
                <c:pt idx="2">
                  <c:v>650568</c:v>
                </c:pt>
                <c:pt idx="3">
                  <c:v>776481</c:v>
                </c:pt>
                <c:pt idx="4">
                  <c:v>775225</c:v>
                </c:pt>
                <c:pt idx="5">
                  <c:v>830809</c:v>
                </c:pt>
                <c:pt idx="6">
                  <c:v>1023196</c:v>
                </c:pt>
                <c:pt idx="7">
                  <c:v>945898</c:v>
                </c:pt>
                <c:pt idx="8">
                  <c:v>924215</c:v>
                </c:pt>
                <c:pt idx="9">
                  <c:v>939746</c:v>
                </c:pt>
                <c:pt idx="10">
                  <c:v>926068</c:v>
                </c:pt>
                <c:pt idx="11">
                  <c:v>833060</c:v>
                </c:pt>
                <c:pt idx="12">
                  <c:v>659867</c:v>
                </c:pt>
                <c:pt idx="13">
                  <c:v>390644</c:v>
                </c:pt>
                <c:pt idx="14">
                  <c:v>367737</c:v>
                </c:pt>
                <c:pt idx="15">
                  <c:v>280443</c:v>
                </c:pt>
                <c:pt idx="16">
                  <c:v>191268</c:v>
                </c:pt>
                <c:pt idx="17">
                  <c:v>100306</c:v>
                </c:pt>
                <c:pt idx="18">
                  <c:v>36268</c:v>
                </c:pt>
                <c:pt idx="19">
                  <c:v>7833</c:v>
                </c:pt>
                <c:pt idx="20">
                  <c:v>1284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36"/>
        <c:axId val="161862400"/>
        <c:axId val="161863936"/>
      </c:barChart>
      <c:catAx>
        <c:axId val="1618624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161863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1863936"/>
        <c:scaling>
          <c:orientation val="minMax"/>
          <c:max val="1000000"/>
          <c:min val="-1000000"/>
        </c:scaling>
        <c:delete val="0"/>
        <c:axPos val="b"/>
        <c:majorGridlines/>
        <c:numFmt formatCode="0;[Red]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zh-TW"/>
          </a:p>
        </c:txPr>
        <c:crossAx val="161862400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0.904315511310405"/>
                <c:y val="0.69666666666666666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zh-TW" altLang="en-US" sz="1600"/>
                    <a:t>單位</a:t>
                  </a:r>
                  <a:r>
                    <a:rPr lang="en-US" altLang="zh-TW" sz="1600"/>
                    <a:t>:</a:t>
                  </a:r>
                  <a:r>
                    <a:rPr lang="zh-TW" altLang="en-US" sz="1600"/>
                    <a:t>千人</a:t>
                  </a:r>
                </a:p>
              </c:rich>
            </c:tx>
          </c:dispUnitsLbl>
        </c:dispUnits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zh-TW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60609070256562"/>
          <c:y val="2.9094927890895007E-2"/>
          <c:w val="0.72076486233330395"/>
          <c:h val="0.87139717208598444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92年7月</c:v>
                </c:pt>
              </c:strCache>
            </c:strRef>
          </c:tx>
          <c:marker>
            <c:symbol val="none"/>
          </c:marker>
          <c:cat>
            <c:strRef>
              <c:f>工作表1!$A$2:$A$8</c:f>
              <c:strCache>
                <c:ptCount val="7"/>
                <c:pt idx="0">
                  <c:v>新北市</c:v>
                </c:pt>
                <c:pt idx="1">
                  <c:v>臺北市</c:v>
                </c:pt>
                <c:pt idx="2">
                  <c:v>桃園縣</c:v>
                </c:pt>
                <c:pt idx="3">
                  <c:v>基隆市</c:v>
                </c:pt>
                <c:pt idx="4">
                  <c:v>宜蘭縣</c:v>
                </c:pt>
                <c:pt idx="5">
                  <c:v>新竹縣</c:v>
                </c:pt>
                <c:pt idx="6">
                  <c:v>新竹市</c:v>
                </c:pt>
              </c:strCache>
            </c:strRef>
          </c:cat>
          <c:val>
            <c:numRef>
              <c:f>工作表1!$B$2:$B$8</c:f>
              <c:numCache>
                <c:formatCode>0_);[Red]\(0\)</c:formatCode>
                <c:ptCount val="7"/>
                <c:pt idx="0">
                  <c:v>3676533</c:v>
                </c:pt>
                <c:pt idx="1">
                  <c:v>2627138</c:v>
                </c:pt>
                <c:pt idx="2">
                  <c:v>1822075</c:v>
                </c:pt>
                <c:pt idx="3" formatCode="0_ ">
                  <c:v>392242</c:v>
                </c:pt>
                <c:pt idx="4">
                  <c:v>463285</c:v>
                </c:pt>
                <c:pt idx="5">
                  <c:v>459287</c:v>
                </c:pt>
                <c:pt idx="6">
                  <c:v>382897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102年7月</c:v>
                </c:pt>
              </c:strCache>
            </c:strRef>
          </c:tx>
          <c:marker>
            <c:symbol val="none"/>
          </c:marker>
          <c:cat>
            <c:strRef>
              <c:f>工作表1!$A$2:$A$8</c:f>
              <c:strCache>
                <c:ptCount val="7"/>
                <c:pt idx="0">
                  <c:v>新北市</c:v>
                </c:pt>
                <c:pt idx="1">
                  <c:v>臺北市</c:v>
                </c:pt>
                <c:pt idx="2">
                  <c:v>桃園縣</c:v>
                </c:pt>
                <c:pt idx="3">
                  <c:v>基隆市</c:v>
                </c:pt>
                <c:pt idx="4">
                  <c:v>宜蘭縣</c:v>
                </c:pt>
                <c:pt idx="5">
                  <c:v>新竹縣</c:v>
                </c:pt>
                <c:pt idx="6">
                  <c:v>新竹市</c:v>
                </c:pt>
              </c:strCache>
            </c:strRef>
          </c:cat>
          <c:val>
            <c:numRef>
              <c:f>工作表1!$C$2:$C$8</c:f>
              <c:numCache>
                <c:formatCode>0_);[Red]\(0\)</c:formatCode>
                <c:ptCount val="7"/>
                <c:pt idx="0">
                  <c:v>3947608</c:v>
                </c:pt>
                <c:pt idx="1">
                  <c:v>2682372</c:v>
                </c:pt>
                <c:pt idx="2">
                  <c:v>2038147</c:v>
                </c:pt>
                <c:pt idx="3">
                  <c:v>375834</c:v>
                </c:pt>
                <c:pt idx="4">
                  <c:v>458636</c:v>
                </c:pt>
                <c:pt idx="5">
                  <c:v>527609</c:v>
                </c:pt>
                <c:pt idx="6">
                  <c:v>427137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986304"/>
        <c:axId val="169992192"/>
      </c:lineChart>
      <c:catAx>
        <c:axId val="169986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69992192"/>
        <c:crosses val="autoZero"/>
        <c:auto val="1"/>
        <c:lblAlgn val="ctr"/>
        <c:lblOffset val="100"/>
        <c:noMultiLvlLbl val="0"/>
      </c:catAx>
      <c:valAx>
        <c:axId val="169992192"/>
        <c:scaling>
          <c:orientation val="minMax"/>
          <c:max val="4000000"/>
        </c:scaling>
        <c:delete val="0"/>
        <c:axPos val="l"/>
        <c:majorGridlines/>
        <c:numFmt formatCode="0_);[Red]\(0\)" sourceLinked="1"/>
        <c:majorTickMark val="out"/>
        <c:minorTickMark val="none"/>
        <c:tickLblPos val="nextTo"/>
        <c:crossAx val="169986304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81976882836772924"/>
          <c:y val="0.7960683515036171"/>
          <c:w val="0.16806777216324623"/>
          <c:h val="0.154237693396385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zh-TW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0.18156</cdr:x>
      <cdr:y>0.02299</cdr:y>
    </cdr:from>
    <cdr:to>
      <cdr:x>0.80328</cdr:x>
      <cdr:y>0.1092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595000" y="144025"/>
          <a:ext cx="5461784" cy="54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zh-TW" sz="3200" b="1" dirty="0"/>
            <a:t>92</a:t>
          </a:r>
          <a:r>
            <a:rPr lang="zh-TW" altLang="en-US" sz="3200" b="1" dirty="0"/>
            <a:t>年台灣北部人口金字塔圖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0.89855</cdr:y>
    </cdr:from>
    <cdr:to>
      <cdr:x>0.12931</cdr:x>
      <cdr:y>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-323528" y="4464496"/>
          <a:ext cx="10801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2000" dirty="0" smtClean="0"/>
            <a:t>千人</a:t>
          </a:r>
          <a:endParaRPr lang="zh-TW" alt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EE843-BC56-423F-9637-6D4FF6063E9E}" type="datetimeFigureOut">
              <a:rPr lang="zh-TW" altLang="en-US" smtClean="0"/>
              <a:t>2013/10/14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143EC-A694-46CD-B689-A4009B307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04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143EC-A694-46CD-B689-A4009B307F2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89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BF8-C57A-409F-B043-26267F7D8AB8}" type="datetimeFigureOut">
              <a:rPr lang="zh-TW" altLang="en-US" smtClean="0"/>
              <a:pPr/>
              <a:t>2013/10/14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43CA-E6F7-4B5B-B0C5-40C0B2AF8C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BF8-C57A-409F-B043-26267F7D8AB8}" type="datetimeFigureOut">
              <a:rPr lang="zh-TW" altLang="en-US" smtClean="0"/>
              <a:pPr/>
              <a:t>2013/10/14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43CA-E6F7-4B5B-B0C5-40C0B2AF8C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BF8-C57A-409F-B043-26267F7D8AB8}" type="datetimeFigureOut">
              <a:rPr lang="zh-TW" altLang="en-US" smtClean="0"/>
              <a:pPr/>
              <a:t>2013/10/14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43CA-E6F7-4B5B-B0C5-40C0B2AF8C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BF8-C57A-409F-B043-26267F7D8AB8}" type="datetimeFigureOut">
              <a:rPr lang="zh-TW" altLang="en-US" smtClean="0"/>
              <a:pPr/>
              <a:t>2013/10/14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43CA-E6F7-4B5B-B0C5-40C0B2AF8C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BF8-C57A-409F-B043-26267F7D8AB8}" type="datetimeFigureOut">
              <a:rPr lang="zh-TW" altLang="en-US" smtClean="0"/>
              <a:pPr/>
              <a:t>2013/10/14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43CA-E6F7-4B5B-B0C5-40C0B2AF8C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BF8-C57A-409F-B043-26267F7D8AB8}" type="datetimeFigureOut">
              <a:rPr lang="zh-TW" altLang="en-US" smtClean="0"/>
              <a:pPr/>
              <a:t>2013/10/14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43CA-E6F7-4B5B-B0C5-40C0B2AF8C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BF8-C57A-409F-B043-26267F7D8AB8}" type="datetimeFigureOut">
              <a:rPr lang="zh-TW" altLang="en-US" smtClean="0"/>
              <a:pPr/>
              <a:t>2013/10/14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43CA-E6F7-4B5B-B0C5-40C0B2AF8C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BF8-C57A-409F-B043-26267F7D8AB8}" type="datetimeFigureOut">
              <a:rPr lang="zh-TW" altLang="en-US" smtClean="0"/>
              <a:pPr/>
              <a:t>2013/10/14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43CA-E6F7-4B5B-B0C5-40C0B2AF8C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BF8-C57A-409F-B043-26267F7D8AB8}" type="datetimeFigureOut">
              <a:rPr lang="zh-TW" altLang="en-US" smtClean="0"/>
              <a:pPr/>
              <a:t>2013/10/14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43CA-E6F7-4B5B-B0C5-40C0B2AF8C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BF8-C57A-409F-B043-26267F7D8AB8}" type="datetimeFigureOut">
              <a:rPr lang="zh-TW" altLang="en-US" smtClean="0"/>
              <a:pPr/>
              <a:t>2013/10/14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43CA-E6F7-4B5B-B0C5-40C0B2AF8C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BF8-C57A-409F-B043-26267F7D8AB8}" type="datetimeFigureOut">
              <a:rPr lang="zh-TW" altLang="en-US" smtClean="0"/>
              <a:pPr/>
              <a:t>2013/10/14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3143CA-E6F7-4B5B-B0C5-40C0B2AF8C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B22BF8-C57A-409F-B043-26267F7D8AB8}" type="datetimeFigureOut">
              <a:rPr lang="zh-TW" altLang="en-US" smtClean="0"/>
              <a:pPr/>
              <a:t>2013/10/14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3143CA-E6F7-4B5B-B0C5-40C0B2AF8C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857387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老鷹組報告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2708920"/>
            <a:ext cx="7088832" cy="3672408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</a:rPr>
              <a:t>台灣北部人口</a:t>
            </a:r>
            <a:r>
              <a:rPr lang="zh-TW" altLang="en-US" sz="3600" dirty="0" smtClean="0">
                <a:solidFill>
                  <a:schemeClr val="tx1"/>
                </a:solidFill>
              </a:rPr>
              <a:t>金字塔</a:t>
            </a:r>
            <a:endParaRPr lang="en-US" altLang="zh-TW" sz="3600" dirty="0"/>
          </a:p>
          <a:p>
            <a:pPr algn="ctr"/>
            <a:r>
              <a:rPr lang="en-US" altLang="zh-TW" sz="3600" dirty="0"/>
              <a:t>(</a:t>
            </a:r>
            <a:r>
              <a:rPr lang="zh-TW" altLang="en-US" sz="3600" dirty="0"/>
              <a:t>以</a:t>
            </a:r>
            <a:r>
              <a:rPr lang="en-US" altLang="zh-TW" sz="3600" dirty="0">
                <a:latin typeface="+mn-ea"/>
              </a:rPr>
              <a:t>92</a:t>
            </a:r>
            <a:r>
              <a:rPr lang="zh-TW" altLang="en-US" sz="3600" dirty="0">
                <a:latin typeface="+mn-ea"/>
              </a:rPr>
              <a:t>年</a:t>
            </a:r>
            <a:r>
              <a:rPr lang="en-US" altLang="zh-TW" sz="3600" dirty="0">
                <a:latin typeface="+mn-ea"/>
              </a:rPr>
              <a:t>~</a:t>
            </a:r>
            <a:r>
              <a:rPr lang="en-US" altLang="zh-TW" sz="3600" dirty="0" smtClean="0">
                <a:latin typeface="+mn-ea"/>
              </a:rPr>
              <a:t>101</a:t>
            </a:r>
            <a:r>
              <a:rPr lang="zh-TW" altLang="en-US" sz="3600" dirty="0" smtClean="0"/>
              <a:t>年</a:t>
            </a:r>
            <a:r>
              <a:rPr lang="zh-TW" altLang="en-US" sz="3600" dirty="0"/>
              <a:t>來比較</a:t>
            </a:r>
            <a:r>
              <a:rPr lang="en-US" altLang="zh-TW" sz="3600" dirty="0"/>
              <a:t>)</a:t>
            </a:r>
          </a:p>
          <a:p>
            <a:pPr algn="ctr"/>
            <a:r>
              <a:rPr lang="zh-TW" altLang="en-US" sz="3600" dirty="0" smtClean="0">
                <a:solidFill>
                  <a:schemeClr val="tx1"/>
                </a:solidFill>
              </a:rPr>
              <a:t>台灣北部人口分布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3600" dirty="0" smtClean="0">
                <a:solidFill>
                  <a:schemeClr val="tx1"/>
                </a:solidFill>
              </a:rPr>
              <a:t>(</a:t>
            </a:r>
            <a:r>
              <a:rPr lang="zh-TW" altLang="en-US" sz="3600" dirty="0" smtClean="0">
                <a:solidFill>
                  <a:schemeClr val="tx1"/>
                </a:solidFill>
              </a:rPr>
              <a:t>以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92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~102</a:t>
            </a:r>
            <a:r>
              <a:rPr lang="zh-TW" altLang="en-US" sz="3600" dirty="0" smtClean="0">
                <a:solidFill>
                  <a:schemeClr val="tx1"/>
                </a:solidFill>
              </a:rPr>
              <a:t>年來比較</a:t>
            </a:r>
            <a:r>
              <a:rPr lang="en-US" altLang="zh-TW" sz="3600" dirty="0" smtClean="0">
                <a:solidFill>
                  <a:schemeClr val="tx1"/>
                </a:solidFill>
              </a:rPr>
              <a:t>)</a:t>
            </a:r>
          </a:p>
          <a:p>
            <a:endParaRPr lang="zh-TW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85068"/>
              </p:ext>
            </p:extLst>
          </p:nvPr>
        </p:nvGraphicFramePr>
        <p:xfrm>
          <a:off x="0" y="332656"/>
          <a:ext cx="903649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75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499041"/>
              </p:ext>
            </p:extLst>
          </p:nvPr>
        </p:nvGraphicFramePr>
        <p:xfrm>
          <a:off x="107504" y="116632"/>
          <a:ext cx="8856984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97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93610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從</a:t>
            </a:r>
            <a:r>
              <a:rPr lang="en-US" altLang="zh-TW" dirty="0" smtClean="0"/>
              <a:t>92</a:t>
            </a:r>
            <a:r>
              <a:rPr lang="zh-TW" altLang="en-US" dirty="0" smtClean="0"/>
              <a:t>年、</a:t>
            </a:r>
            <a:r>
              <a:rPr lang="en-US" altLang="zh-TW" dirty="0" smtClean="0"/>
              <a:t>101</a:t>
            </a:r>
            <a:r>
              <a:rPr lang="zh-TW" altLang="en-US" dirty="0" smtClean="0"/>
              <a:t>年人口金字塔發現：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3200" dirty="0" smtClean="0">
                <a:latin typeface="+mn-ea"/>
              </a:rPr>
              <a:t>45~100</a:t>
            </a:r>
            <a:r>
              <a:rPr lang="zh-TW" altLang="en-US" sz="3200" dirty="0" smtClean="0"/>
              <a:t>歲的人口增加，代表人口老化。</a:t>
            </a:r>
            <a:endParaRPr lang="en-US" altLang="zh-TW" sz="3200" dirty="0" smtClean="0"/>
          </a:p>
          <a:p>
            <a:r>
              <a:rPr lang="en-US" altLang="zh-TW" sz="3200" dirty="0" smtClean="0">
                <a:latin typeface="+mn-ea"/>
              </a:rPr>
              <a:t>0~29</a:t>
            </a:r>
            <a:r>
              <a:rPr lang="zh-TW" altLang="en-US" sz="3200" dirty="0" smtClean="0"/>
              <a:t>歲的人口減少，代表少子化。</a:t>
            </a:r>
            <a:endParaRPr lang="en-US" altLang="zh-TW" sz="3200" dirty="0" smtClean="0"/>
          </a:p>
          <a:p>
            <a:r>
              <a:rPr lang="zh-TW" altLang="en-US" sz="3200" dirty="0"/>
              <a:t>如此一來，勞力人口不足，</a:t>
            </a:r>
            <a:r>
              <a:rPr lang="zh-TW" altLang="en-US" sz="3200" dirty="0">
                <a:solidFill>
                  <a:srgbClr val="FF0000"/>
                </a:solidFill>
              </a:rPr>
              <a:t>扶養比</a:t>
            </a:r>
            <a:r>
              <a:rPr lang="zh-TW" altLang="en-US" sz="3200" dirty="0"/>
              <a:t>增加，也就是說年輕人比較辛苦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FF0000"/>
                </a:solidFill>
              </a:rPr>
              <a:t>扶養</a:t>
            </a:r>
            <a:r>
              <a:rPr lang="zh-TW" altLang="en-US" dirty="0" smtClean="0">
                <a:solidFill>
                  <a:srgbClr val="FF0000"/>
                </a:solidFill>
              </a:rPr>
              <a:t>比</a:t>
            </a:r>
            <a:r>
              <a:rPr lang="zh-TW" altLang="en-US" dirty="0" smtClean="0"/>
              <a:t>：依賴人口</a:t>
            </a:r>
            <a:r>
              <a:rPr lang="en-US" altLang="zh-TW" dirty="0" smtClean="0">
                <a:latin typeface="+mn-ea"/>
              </a:rPr>
              <a:t>(0-14</a:t>
            </a:r>
            <a:r>
              <a:rPr lang="zh-TW" altLang="en-US" dirty="0" smtClean="0"/>
              <a:t>歲</a:t>
            </a:r>
            <a:r>
              <a:rPr lang="en-US" altLang="zh-TW" dirty="0" smtClean="0"/>
              <a:t>+</a:t>
            </a:r>
            <a:r>
              <a:rPr lang="en-US" altLang="zh-TW" dirty="0" smtClean="0">
                <a:latin typeface="+mn-ea"/>
              </a:rPr>
              <a:t>65</a:t>
            </a:r>
            <a:r>
              <a:rPr lang="zh-TW" altLang="en-US" dirty="0" smtClean="0"/>
              <a:t>歲以上</a:t>
            </a:r>
            <a:r>
              <a:rPr lang="en-US" altLang="zh-TW" dirty="0" smtClean="0"/>
              <a:t>)</a:t>
            </a:r>
            <a:r>
              <a:rPr lang="zh-TW" altLang="en-US" dirty="0" smtClean="0"/>
              <a:t>對有工作能力人口</a:t>
            </a:r>
            <a:r>
              <a:rPr lang="en-US" altLang="zh-TW" dirty="0" smtClean="0">
                <a:latin typeface="+mn-ea"/>
              </a:rPr>
              <a:t>(15-64</a:t>
            </a:r>
            <a:r>
              <a:rPr lang="zh-TW" altLang="en-US" dirty="0" smtClean="0"/>
              <a:t>歲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的比率，亦即幼年人口及高齡人口對青壯年人口之比率；用指數來表示及每</a:t>
            </a:r>
            <a:r>
              <a:rPr lang="en-US" altLang="zh-TW" dirty="0" smtClean="0">
                <a:latin typeface="+mn-ea"/>
              </a:rPr>
              <a:t>100</a:t>
            </a:r>
            <a:r>
              <a:rPr lang="zh-TW" altLang="en-US" dirty="0" smtClean="0"/>
              <a:t>個有工作能力人口應扶養多少個依賴人口。</a:t>
            </a:r>
            <a:endParaRPr lang="en-US" altLang="zh-TW" dirty="0" smtClean="0"/>
          </a:p>
          <a:p>
            <a:pPr>
              <a:buSzPct val="60000"/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>我們算出</a:t>
            </a:r>
            <a:r>
              <a:rPr lang="en-US" altLang="zh-TW" sz="3200" dirty="0" smtClean="0">
                <a:solidFill>
                  <a:srgbClr val="FF0000"/>
                </a:solidFill>
                <a:latin typeface="+mn-ea"/>
              </a:rPr>
              <a:t>:92</a:t>
            </a:r>
            <a:r>
              <a:rPr lang="zh-TW" altLang="en-US" sz="3200" dirty="0" smtClean="0">
                <a:solidFill>
                  <a:srgbClr val="FF0000"/>
                </a:solidFill>
              </a:rPr>
              <a:t>年扶養比</a:t>
            </a:r>
            <a:r>
              <a:rPr lang="en-US" altLang="zh-TW" sz="3200" dirty="0" smtClean="0">
                <a:solidFill>
                  <a:srgbClr val="FF0000"/>
                </a:solidFill>
                <a:latin typeface="+mn-ea"/>
              </a:rPr>
              <a:t>41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>，</a:t>
            </a:r>
            <a:r>
              <a:rPr lang="en-US" altLang="zh-TW" sz="3200" dirty="0" smtClean="0">
                <a:solidFill>
                  <a:srgbClr val="FF0000"/>
                </a:solidFill>
                <a:latin typeface="+mn-ea"/>
              </a:rPr>
              <a:t>101</a:t>
            </a:r>
            <a:r>
              <a:rPr lang="zh-TW" altLang="en-US" sz="3200" dirty="0" smtClean="0">
                <a:solidFill>
                  <a:srgbClr val="FF0000"/>
                </a:solidFill>
              </a:rPr>
              <a:t>年扶養比</a:t>
            </a:r>
            <a:r>
              <a:rPr lang="en-US" altLang="zh-TW" sz="3200" dirty="0" smtClean="0">
                <a:solidFill>
                  <a:srgbClr val="FF0000"/>
                </a:solidFill>
                <a:latin typeface="+mn-ea"/>
              </a:rPr>
              <a:t>35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>，扶養比沒有增加，原因？</a:t>
            </a:r>
            <a:endParaRPr lang="en-US" altLang="zh-TW" sz="3200" dirty="0" smtClean="0">
              <a:solidFill>
                <a:srgbClr val="FF0000"/>
              </a:solidFill>
              <a:latin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因為北部工作機會多，工作能力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人口相對偏多，而且有增加的情況，所以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以台灣北部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來看扶養比沒有增加</a:t>
            </a:r>
            <a:r>
              <a:rPr lang="zh-TW" altLang="en-US" sz="2800" dirty="0">
                <a:solidFill>
                  <a:srgbClr val="00B0F0"/>
                </a:solidFill>
                <a:latin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75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人口分布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200" dirty="0"/>
              <a:t>臺灣在</a:t>
            </a:r>
            <a:r>
              <a:rPr lang="en-US" altLang="zh-TW" sz="3200" dirty="0"/>
              <a:t>17</a:t>
            </a:r>
            <a:r>
              <a:rPr lang="zh-TW" altLang="en-US" sz="3200" dirty="0"/>
              <a:t>世紀中葉</a:t>
            </a:r>
            <a:r>
              <a:rPr lang="en-US" altLang="zh-TW" sz="3200" dirty="0"/>
              <a:t>(</a:t>
            </a:r>
            <a:r>
              <a:rPr lang="en-US" altLang="zh-TW" sz="3200" dirty="0">
                <a:latin typeface="+mj-ea"/>
                <a:ea typeface="+mj-ea"/>
              </a:rPr>
              <a:t>1650</a:t>
            </a:r>
            <a:r>
              <a:rPr lang="en-US" altLang="zh-TW" sz="3200" dirty="0"/>
              <a:t>)</a:t>
            </a:r>
            <a:r>
              <a:rPr lang="zh-TW" altLang="en-US" sz="3200" dirty="0"/>
              <a:t>，漢人主要散布在港口，如安平一帶，廣大西部平原是</a:t>
            </a:r>
            <a:r>
              <a:rPr lang="zh-TW" altLang="en-US" sz="3200" dirty="0">
                <a:solidFill>
                  <a:srgbClr val="FF0000"/>
                </a:solidFill>
              </a:rPr>
              <a:t>平埔族</a:t>
            </a:r>
            <a:r>
              <a:rPr lang="zh-TW" altLang="en-US" sz="3200" dirty="0"/>
              <a:t>人活動的原野</a:t>
            </a:r>
            <a:r>
              <a:rPr lang="zh-TW" altLang="en-US" sz="3200" dirty="0" smtClean="0"/>
              <a:t>。</a:t>
            </a:r>
            <a:r>
              <a:rPr lang="zh-TW" altLang="en-US" sz="3200" dirty="0"/>
              <a:t>近年來</a:t>
            </a:r>
            <a:r>
              <a:rPr lang="zh-TW" altLang="en-US" sz="3200" dirty="0" smtClean="0"/>
              <a:t>，</a:t>
            </a:r>
            <a:r>
              <a:rPr lang="zh-TW" altLang="en-US" sz="3200" dirty="0"/>
              <a:t>臺灣人口分布的重心，已有從南部向中、</a:t>
            </a:r>
            <a:r>
              <a:rPr lang="zh-TW" altLang="en-US" sz="3200" dirty="0">
                <a:solidFill>
                  <a:srgbClr val="FF0000"/>
                </a:solidFill>
              </a:rPr>
              <a:t>北部地區轉移</a:t>
            </a:r>
            <a:r>
              <a:rPr lang="zh-TW" altLang="en-US" sz="3200" dirty="0"/>
              <a:t>，人口由以前的</a:t>
            </a:r>
            <a:r>
              <a:rPr lang="zh-TW" altLang="en-US" sz="3200" dirty="0">
                <a:solidFill>
                  <a:srgbClr val="FF0000"/>
                </a:solidFill>
              </a:rPr>
              <a:t>相對分散轉移成相對集中於北部地區</a:t>
            </a:r>
            <a:r>
              <a:rPr lang="zh-TW" altLang="en-US" sz="3200" dirty="0" smtClean="0">
                <a:solidFill>
                  <a:srgbClr val="FF0000"/>
                </a:solidFill>
              </a:rPr>
              <a:t>。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solidFill>
                  <a:srgbClr val="FF0000"/>
                </a:solidFill>
              </a:rPr>
              <a:t>平埔族</a:t>
            </a:r>
            <a:r>
              <a:rPr lang="en-US" altLang="zh-TW" sz="3000" dirty="0" smtClean="0"/>
              <a:t>:</a:t>
            </a:r>
            <a:r>
              <a:rPr lang="zh-TW" altLang="en-US" sz="3000" dirty="0" smtClean="0"/>
              <a:t>居住在平地的原住民。</a:t>
            </a:r>
            <a:endParaRPr lang="en-US" altLang="zh-TW" sz="3000" dirty="0" smtClean="0"/>
          </a:p>
          <a:p>
            <a:pPr lvl="1"/>
            <a:endParaRPr lang="en-US" altLang="zh-TW" sz="3000" dirty="0" smtClean="0"/>
          </a:p>
          <a:p>
            <a:endParaRPr lang="en-US" altLang="zh-TW" sz="3200" dirty="0" smtClean="0"/>
          </a:p>
          <a:p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台灣北部人口數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臺灣北部人口分布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(92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： 臺北縣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(3,676,533) 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、臺北市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( 2,627,138) 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、桃園縣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(1,822,075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）基隆市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(392,242)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、宜蘭縣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(463.285 )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新竹縣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(459,287)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、新竹市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(382.897) 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臺灣北部人口分布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(102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： 新北市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(3,947,608)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、臺北市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(2,682,372)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、桃園縣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(2,038,147)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、基隆市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(375,834)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、宜蘭縣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(458,636)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、新竹縣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(527,609)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、新竹市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(427,137)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852704"/>
          </a:xfrm>
        </p:spPr>
        <p:txBody>
          <a:bodyPr/>
          <a:lstStyle/>
          <a:p>
            <a:r>
              <a:rPr lang="zh-TW" altLang="en-US" dirty="0" smtClean="0"/>
              <a:t>台灣人口數統計表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7043"/>
              </p:ext>
            </p:extLst>
          </p:nvPr>
        </p:nvGraphicFramePr>
        <p:xfrm>
          <a:off x="683568" y="1844824"/>
          <a:ext cx="8136905" cy="4451659"/>
        </p:xfrm>
        <a:graphic>
          <a:graphicData uri="http://schemas.openxmlformats.org/drawingml/2006/table">
            <a:tbl>
              <a:tblPr/>
              <a:tblGrid>
                <a:gridCol w="3331646"/>
                <a:gridCol w="1879391"/>
                <a:gridCol w="1900747"/>
                <a:gridCol w="1025121"/>
              </a:tblGrid>
              <a:tr h="30658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臺灣北部人口分布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92</a:t>
                      </a:r>
                      <a:r>
                        <a:rPr lang="zh-TW" alt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年</a:t>
                      </a:r>
                      <a:r>
                        <a:rPr lang="en-US" altLang="zh-TW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7</a:t>
                      </a:r>
                      <a:r>
                        <a:rPr lang="zh-TW" alt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102</a:t>
                      </a:r>
                      <a:r>
                        <a:rPr lang="zh-TW" alt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年</a:t>
                      </a:r>
                      <a:r>
                        <a:rPr lang="en-US" altLang="zh-TW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7</a:t>
                      </a:r>
                      <a:r>
                        <a:rPr lang="zh-TW" alt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61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新北市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3676533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3947608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61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臺北市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2627138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2682372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61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桃園縣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1822075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2038147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61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基隆市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392242</a:t>
                      </a:r>
                      <a:endParaRPr lang="en-US" altLang="zh-TW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375834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61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宜蘭縣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463285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458636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61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新竹縣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459287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527609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61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新竹市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382897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427137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59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單位：人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8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864096"/>
          </a:xfrm>
        </p:spPr>
        <p:txBody>
          <a:bodyPr/>
          <a:lstStyle/>
          <a:p>
            <a:pPr algn="ctr"/>
            <a:r>
              <a:rPr lang="zh-TW" altLang="en-US" smtClean="0"/>
              <a:t>台灣</a:t>
            </a:r>
            <a:r>
              <a:rPr lang="zh-TW" altLang="en-US" smtClean="0"/>
              <a:t>北部人口折線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924600"/>
              </p:ext>
            </p:extLst>
          </p:nvPr>
        </p:nvGraphicFramePr>
        <p:xfrm>
          <a:off x="323528" y="1196752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2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從折線圖，我們發現：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從折線圖中我們發現了</a:t>
            </a:r>
            <a:r>
              <a:rPr lang="zh-TW" altLang="en-US" sz="3200" dirty="0"/>
              <a:t>，</a:t>
            </a:r>
            <a:r>
              <a:rPr lang="zh-TW" altLang="en-US" sz="3200" dirty="0" smtClean="0"/>
              <a:t>這十年新北市和桃園縣的人口逐漸增加。</a:t>
            </a:r>
            <a:endParaRPr lang="en-US" altLang="zh-TW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原因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近年人口遷移的主要移入區以新北、桃園為主，影響人口遷移的關鍵有</a:t>
            </a:r>
            <a:r>
              <a:rPr lang="en-US" altLang="zh-TW" sz="32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3000" dirty="0" smtClean="0"/>
              <a:t>1.</a:t>
            </a:r>
            <a:r>
              <a:rPr lang="zh-TW" altLang="en-US" sz="3000" dirty="0" smtClean="0"/>
              <a:t>就業機會</a:t>
            </a:r>
            <a:endParaRPr lang="en-US" altLang="zh-TW" sz="3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3000" dirty="0" smtClean="0"/>
              <a:t>2.</a:t>
            </a:r>
            <a:r>
              <a:rPr lang="zh-TW" altLang="en-US" sz="3000" dirty="0" smtClean="0"/>
              <a:t>房價高低</a:t>
            </a:r>
            <a:endParaRPr lang="en-US" altLang="zh-TW" sz="3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3000" dirty="0" smtClean="0"/>
              <a:t>3.</a:t>
            </a:r>
            <a:r>
              <a:rPr lang="zh-TW" altLang="en-US" sz="3000" dirty="0" smtClean="0"/>
              <a:t>社會福利</a:t>
            </a:r>
            <a:endParaRPr lang="en-US" altLang="zh-TW" sz="3000" dirty="0" smtClean="0"/>
          </a:p>
        </p:txBody>
      </p:sp>
    </p:spTree>
    <p:extLst>
      <p:ext uri="{BB962C8B-B14F-4D97-AF65-F5344CB8AC3E}">
        <p14:creationId xmlns:p14="http://schemas.microsoft.com/office/powerpoint/2010/main" val="34891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造成人口分布不均的</a:t>
            </a:r>
            <a:r>
              <a:rPr lang="zh-TW" altLang="en-US" dirty="0" smtClean="0"/>
              <a:t>原因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/>
              <a:t>地勢較低平。</a:t>
            </a:r>
          </a:p>
          <a:p>
            <a:r>
              <a:rPr lang="zh-TW" altLang="en-US" sz="3600" dirty="0"/>
              <a:t>開發較早。</a:t>
            </a:r>
          </a:p>
          <a:p>
            <a:r>
              <a:rPr lang="zh-TW" altLang="en-US" sz="3600" dirty="0"/>
              <a:t>交通便利。</a:t>
            </a:r>
          </a:p>
          <a:p>
            <a:r>
              <a:rPr lang="zh-TW" altLang="en-US" sz="3600" dirty="0"/>
              <a:t>工商業發達。</a:t>
            </a:r>
          </a:p>
          <a:p>
            <a:r>
              <a:rPr lang="zh-TW" altLang="en-US" sz="3600" dirty="0"/>
              <a:t>因為經濟活動以工業為主</a:t>
            </a:r>
            <a:r>
              <a:rPr lang="en-US" altLang="zh-TW" sz="3600" dirty="0"/>
              <a:t>(</a:t>
            </a:r>
            <a:r>
              <a:rPr lang="zh-TW" altLang="en-US" sz="3600" dirty="0"/>
              <a:t>就業機會多、交通方便</a:t>
            </a:r>
            <a:r>
              <a:rPr lang="en-US" altLang="zh-TW" sz="3600" dirty="0"/>
              <a:t>)→</a:t>
            </a:r>
            <a:r>
              <a:rPr lang="zh-TW" altLang="en-US" sz="3600" dirty="0"/>
              <a:t>吸引鄉村人口移入。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人口分布不均所帶來的影響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都市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r>
              <a:rPr lang="zh-TW" altLang="en-US" sz="3200" dirty="0"/>
              <a:t>住屋密集，且因而有環境汙染、交通擁擠等問題產生。</a:t>
            </a:r>
          </a:p>
          <a:p>
            <a:r>
              <a:rPr lang="zh-TW" altLang="en-US" sz="3200" dirty="0"/>
              <a:t>產生資源分享不均的問題。</a:t>
            </a:r>
          </a:p>
          <a:p>
            <a:r>
              <a:rPr lang="zh-TW" altLang="en-US" sz="3200" dirty="0"/>
              <a:t>使土地不能均衡發展與使用。</a:t>
            </a:r>
          </a:p>
          <a:p>
            <a:r>
              <a:rPr lang="zh-TW" altLang="en-US" sz="3200" dirty="0" smtClean="0">
                <a:solidFill>
                  <a:srgbClr val="FF0000"/>
                </a:solidFill>
              </a:rPr>
              <a:t>鄉下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r>
              <a:rPr lang="zh-TW" altLang="en-US" sz="3200" dirty="0"/>
              <a:t>生活環境較優雅、清閒，可以享受田園之樂。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flipV="1">
            <a:off x="899592" y="1400582"/>
            <a:ext cx="6408712" cy="72008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420888"/>
            <a:ext cx="7941568" cy="4101088"/>
          </a:xfrm>
        </p:spPr>
        <p:txBody>
          <a:bodyPr>
            <a:normAutofit/>
          </a:bodyPr>
          <a:lstStyle/>
          <a:p>
            <a:pPr lvl="1"/>
            <a:r>
              <a:rPr lang="zh-TW" altLang="en-US" sz="3600" dirty="0"/>
              <a:t>人口金字塔圖：明</a:t>
            </a:r>
            <a:r>
              <a:rPr lang="zh-TW" altLang="en-US" sz="3600" dirty="0" smtClean="0"/>
              <a:t>哲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製圖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、</a:t>
            </a:r>
            <a:r>
              <a:rPr lang="zh-TW" altLang="en-US" sz="3600" dirty="0"/>
              <a:t>又甄</a:t>
            </a:r>
          </a:p>
          <a:p>
            <a:pPr lvl="1"/>
            <a:r>
              <a:rPr lang="zh-TW" altLang="en-US" sz="3600" dirty="0"/>
              <a:t>人口分布圖：國安、申晴</a:t>
            </a:r>
            <a:endParaRPr lang="en-US" altLang="zh-TW" sz="3600" dirty="0"/>
          </a:p>
          <a:p>
            <a:pPr lvl="1"/>
            <a:r>
              <a:rPr lang="zh-TW" altLang="en-US" sz="3600" dirty="0"/>
              <a:t>資料匯整</a:t>
            </a:r>
            <a:r>
              <a:rPr lang="en-US" altLang="zh-TW" sz="3600" dirty="0"/>
              <a:t>:</a:t>
            </a:r>
            <a:r>
              <a:rPr lang="zh-TW" altLang="en-US" sz="3600" dirty="0"/>
              <a:t>申晴、又</a:t>
            </a:r>
            <a:r>
              <a:rPr lang="zh-TW" altLang="en-US" sz="3600" dirty="0" smtClean="0"/>
              <a:t>甄</a:t>
            </a:r>
            <a:endParaRPr lang="en-US" altLang="zh-TW" sz="3600" dirty="0" smtClean="0"/>
          </a:p>
          <a:p>
            <a:pPr lvl="1"/>
            <a:r>
              <a:rPr lang="zh-TW" altLang="en-US" sz="3600" dirty="0"/>
              <a:t>報告者：志翔</a:t>
            </a:r>
            <a:endParaRPr lang="en-US" altLang="zh-TW" sz="3600" dirty="0"/>
          </a:p>
          <a:p>
            <a:pPr marL="393192" lvl="1" indent="0">
              <a:buNone/>
            </a:pPr>
            <a:endParaRPr lang="en-US" altLang="zh-TW" sz="3600" dirty="0"/>
          </a:p>
          <a:p>
            <a:pPr lvl="1"/>
            <a:endParaRPr lang="zh-TW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755576" y="1052736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/>
              <a:t>工作分配</a:t>
            </a:r>
            <a:r>
              <a:rPr lang="zh-TW" altLang="en-US" sz="4000" dirty="0" smtClean="0"/>
              <a:t>：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506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報告完畢，謝謝大家！！！</a:t>
            </a:r>
            <a:endParaRPr lang="zh-TW" altLang="en-US" dirty="0"/>
          </a:p>
        </p:txBody>
      </p:sp>
      <p:pic>
        <p:nvPicPr>
          <p:cNvPr id="2050" name="Picture 2" descr="C:\Users\yamings\Desktop\th-2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2022"/>
            <a:ext cx="7979990" cy="447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sz="9600" dirty="0" smtClean="0"/>
              <a:t>THE  END</a:t>
            </a:r>
            <a:endParaRPr lang="zh-TW" altLang="en-US" sz="9600" dirty="0"/>
          </a:p>
        </p:txBody>
      </p:sp>
      <p:pic>
        <p:nvPicPr>
          <p:cNvPr id="1026" name="Picture 2" descr="C:\Users\yamings\Desktop\3924111843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Autofit/>
          </a:bodyPr>
          <a:lstStyle/>
          <a:p>
            <a:r>
              <a:rPr lang="en-US" altLang="zh-TW" sz="5400" b="1" dirty="0"/>
              <a:t/>
            </a:r>
            <a:br>
              <a:rPr lang="en-US" altLang="zh-TW" sz="5400" b="1" dirty="0"/>
            </a:br>
            <a:r>
              <a:rPr lang="zh-TW" altLang="en-US" sz="6000" b="1" dirty="0"/>
              <a:t/>
            </a:r>
            <a:br>
              <a:rPr lang="zh-TW" altLang="en-US" sz="6000" b="1" dirty="0"/>
            </a:br>
            <a:r>
              <a:rPr lang="zh-TW" altLang="en-US" sz="4000" b="1" dirty="0" smtClean="0"/>
              <a:t>目錄</a:t>
            </a:r>
            <a:r>
              <a:rPr lang="zh-TW" altLang="en-US" sz="6000" b="1" dirty="0" smtClean="0"/>
              <a:t>                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104456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11200" dirty="0" smtClean="0"/>
              <a:t>工作分配                     </a:t>
            </a:r>
            <a:endParaRPr lang="en-US" altLang="zh-TW" sz="11200" dirty="0" smtClean="0"/>
          </a:p>
          <a:p>
            <a:r>
              <a:rPr lang="zh-TW" altLang="en-US" sz="11200" dirty="0" smtClean="0"/>
              <a:t>台灣北部的定義</a:t>
            </a:r>
            <a:endParaRPr lang="en-US" altLang="zh-TW" sz="11200" dirty="0" smtClean="0"/>
          </a:p>
          <a:p>
            <a:r>
              <a:rPr lang="zh-TW" altLang="en-US" sz="11200" dirty="0" smtClean="0"/>
              <a:t>金字塔</a:t>
            </a:r>
            <a:endParaRPr lang="en-US" altLang="zh-TW" sz="11200" dirty="0" smtClean="0"/>
          </a:p>
          <a:p>
            <a:r>
              <a:rPr lang="en-US" altLang="zh-TW" sz="11200" dirty="0" smtClean="0">
                <a:latin typeface="+mn-ea"/>
              </a:rPr>
              <a:t>92/101</a:t>
            </a:r>
            <a:r>
              <a:rPr lang="zh-TW" altLang="en-US" sz="11200" dirty="0" smtClean="0"/>
              <a:t>年台灣北部人口金字塔圖與比較</a:t>
            </a:r>
            <a:endParaRPr lang="en-US" altLang="zh-TW" sz="11200" dirty="0" smtClean="0"/>
          </a:p>
          <a:p>
            <a:r>
              <a:rPr lang="zh-TW" altLang="en-US" sz="11200" dirty="0" smtClean="0"/>
              <a:t>人口分布</a:t>
            </a:r>
            <a:endParaRPr lang="en-US" altLang="zh-TW" sz="11200" dirty="0" smtClean="0"/>
          </a:p>
          <a:p>
            <a:r>
              <a:rPr lang="zh-TW" altLang="en-US" sz="11200" dirty="0" smtClean="0"/>
              <a:t>台灣</a:t>
            </a:r>
            <a:r>
              <a:rPr lang="zh-TW" altLang="en-US" sz="11200" dirty="0"/>
              <a:t>北部</a:t>
            </a:r>
            <a:r>
              <a:rPr lang="zh-TW" altLang="en-US" sz="11200" dirty="0" smtClean="0"/>
              <a:t>人口數統計表</a:t>
            </a:r>
            <a:endParaRPr lang="en-US" altLang="zh-TW" sz="11200" dirty="0" smtClean="0"/>
          </a:p>
          <a:p>
            <a:r>
              <a:rPr lang="zh-TW" altLang="en-US" sz="11200" dirty="0" smtClean="0"/>
              <a:t>台灣北部人口折線圖</a:t>
            </a:r>
            <a:endParaRPr lang="en-US" altLang="zh-TW" sz="11200" dirty="0" smtClean="0"/>
          </a:p>
          <a:p>
            <a:r>
              <a:rPr lang="zh-TW" altLang="en-US" sz="11200" dirty="0"/>
              <a:t>從折線圖，我們發現了</a:t>
            </a:r>
            <a:r>
              <a:rPr lang="en-US" altLang="zh-TW" sz="11200" dirty="0" smtClean="0"/>
              <a:t>?</a:t>
            </a:r>
          </a:p>
          <a:p>
            <a:r>
              <a:rPr lang="zh-TW" altLang="en-US" sz="11200" dirty="0" smtClean="0"/>
              <a:t>造成人口分布不均的原因</a:t>
            </a:r>
            <a:endParaRPr lang="en-US" altLang="zh-TW" sz="11200" dirty="0" smtClean="0"/>
          </a:p>
          <a:p>
            <a:r>
              <a:rPr lang="zh-TW" altLang="en-US" sz="11200" dirty="0"/>
              <a:t>人口分布不均所帶來的</a:t>
            </a:r>
            <a:r>
              <a:rPr lang="zh-TW" altLang="en-US" sz="11200" dirty="0" smtClean="0"/>
              <a:t>影響</a:t>
            </a:r>
            <a:endParaRPr lang="en-US" altLang="zh-TW" sz="11200" dirty="0" smtClean="0"/>
          </a:p>
          <a:p>
            <a:r>
              <a:rPr lang="en-US" altLang="zh-TW" sz="11200" dirty="0" smtClean="0"/>
              <a:t>THE  END</a:t>
            </a:r>
          </a:p>
          <a:p>
            <a:pPr marL="0" indent="0">
              <a:buNone/>
            </a:pPr>
            <a:endParaRPr lang="en-US" altLang="zh-TW" sz="3200" dirty="0" smtClean="0"/>
          </a:p>
          <a:p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台灣北部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台灣北部的定義</a:t>
            </a:r>
            <a:r>
              <a:rPr lang="zh-TW" altLang="en-US" sz="3200" dirty="0" smtClean="0"/>
              <a:t>：</a:t>
            </a:r>
            <a:r>
              <a:rPr lang="zh-TW" altLang="en-US" sz="3200" dirty="0"/>
              <a:t>依據行政院經建會都市及住宅發展處所擬訂之「臺灣地區綜合開發計畫」，將臺灣地區劃分為四個區域，其「北部區域」即為「北臺灣」，</a:t>
            </a:r>
            <a:r>
              <a:rPr lang="zh-TW" altLang="en-US" sz="3200" dirty="0">
                <a:solidFill>
                  <a:srgbClr val="FF0000"/>
                </a:solidFill>
              </a:rPr>
              <a:t>包括臺北市、新北市、基隆市、宜蘭縣、桃園縣、新竹縣及新竹市等七個</a:t>
            </a:r>
            <a:r>
              <a:rPr lang="zh-TW" altLang="en-US" sz="3200" dirty="0" smtClean="0">
                <a:solidFill>
                  <a:srgbClr val="FF0000"/>
                </a:solidFill>
              </a:rPr>
              <a:t>縣市</a:t>
            </a:r>
            <a:r>
              <a:rPr lang="zh-TW" altLang="en-US" sz="3200" dirty="0" smtClean="0"/>
              <a:t>，</a:t>
            </a:r>
            <a:r>
              <a:rPr lang="zh-TW" altLang="en-US" sz="3200" dirty="0"/>
              <a:t>為中華民國官方標準劃分方式；面積約</a:t>
            </a:r>
            <a:r>
              <a:rPr lang="en-US" altLang="zh-TW" sz="3200" dirty="0">
                <a:latin typeface="+mn-ea"/>
              </a:rPr>
              <a:t>7353.39</a:t>
            </a:r>
            <a:r>
              <a:rPr lang="zh-TW" altLang="en-US" sz="3200" dirty="0"/>
              <a:t>平方公里。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075240" cy="72008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/>
              <a:t/>
            </a:r>
            <a:br>
              <a:rPr lang="zh-TW" altLang="en-US" b="1" dirty="0"/>
            </a:br>
            <a:r>
              <a:rPr lang="zh-TW" altLang="en-US" b="1" dirty="0"/>
              <a:t>金字塔定義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人口學上，用來研究一個</a:t>
            </a:r>
            <a:r>
              <a:rPr lang="zh-TW" altLang="en-US" sz="3200" dirty="0">
                <a:solidFill>
                  <a:srgbClr val="FF0000"/>
                </a:solidFill>
              </a:rPr>
              <a:t>地區或國家</a:t>
            </a:r>
            <a:r>
              <a:rPr lang="zh-TW" altLang="en-US" sz="3200" dirty="0"/>
              <a:t>的人口結構隨時間變化的工具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 smtClean="0"/>
              <a:t>將</a:t>
            </a:r>
            <a:r>
              <a:rPr lang="zh-TW" altLang="en-US" sz="3200" dirty="0"/>
              <a:t>人口數依</a:t>
            </a:r>
            <a:r>
              <a:rPr lang="zh-TW" altLang="en-US" sz="3200" dirty="0">
                <a:solidFill>
                  <a:srgbClr val="FF0000"/>
                </a:solidFill>
              </a:rPr>
              <a:t>性別和年齡</a:t>
            </a:r>
            <a:r>
              <a:rPr lang="zh-TW" altLang="en-US" sz="3200" dirty="0"/>
              <a:t>別來區分，金字塔的底層代表最年輕的人口數量，最頂端的一層則代表年齡層最高的人口數，而將金字塔從中縱切分為兩邊，分別代表男性、女性各年齡層的</a:t>
            </a:r>
            <a:r>
              <a:rPr lang="zh-TW" altLang="en-US" sz="3200" dirty="0" smtClean="0"/>
              <a:t>人口數。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75240" cy="576064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/>
            </a:r>
            <a:br>
              <a:rPr lang="zh-TW" altLang="en-US" b="1" dirty="0" smtClean="0"/>
            </a:br>
            <a:r>
              <a:rPr lang="zh-TW" altLang="en-US" b="1" dirty="0" smtClean="0"/>
              <a:t>金字塔定義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556792"/>
            <a:ext cx="8301608" cy="4104456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是由水平的條型圖所組成，水平軸表示男女性別的比例，垂直軸則表示各年齡組別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每</a:t>
            </a:r>
            <a:r>
              <a:rPr lang="en-US" altLang="zh-TW" sz="2800" dirty="0" smtClean="0"/>
              <a:t>5</a:t>
            </a:r>
            <a:r>
              <a:rPr lang="zh-TW" altLang="en-US" sz="2800" dirty="0" smtClean="0"/>
              <a:t>歲為一個年齡層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的人口，每個地區因</a:t>
            </a:r>
            <a:r>
              <a:rPr lang="zh-TW" altLang="en-US" sz="2800" dirty="0" smtClean="0">
                <a:solidFill>
                  <a:srgbClr val="FF0000"/>
                </a:solidFill>
              </a:rPr>
              <a:t>出生率、死亡率</a:t>
            </a:r>
            <a:r>
              <a:rPr lang="zh-TW" altLang="en-US" sz="2800" dirty="0" smtClean="0"/>
              <a:t>、性別比例等因素的不同，其人口金字塔圖的形狀也會不同。</a:t>
            </a:r>
            <a:endParaRPr lang="en-US" altLang="zh-TW" sz="2800" dirty="0" smtClean="0"/>
          </a:p>
          <a:p>
            <a:r>
              <a:rPr lang="zh-TW" altLang="en-US" sz="2800" dirty="0" smtClean="0"/>
              <a:t>如人力資源數字及走勢、人口老化程度、生育年齡人口、未來的出生率和死亡率、未來人口總數等。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200" dirty="0" smtClean="0">
                <a:solidFill>
                  <a:srgbClr val="FF0000"/>
                </a:solidFill>
              </a:rPr>
              <a:t>出生率</a:t>
            </a:r>
            <a:r>
              <a:rPr lang="zh-TW" altLang="en-US" sz="2200" dirty="0"/>
              <a:t>：</a:t>
            </a:r>
            <a:r>
              <a:rPr lang="zh-TW" altLang="en-US" sz="2200" dirty="0" smtClean="0"/>
              <a:t>每年</a:t>
            </a:r>
            <a:r>
              <a:rPr lang="zh-TW" altLang="en-US" sz="2200" dirty="0"/>
              <a:t>、每一千人當中的新生人口數。</a:t>
            </a:r>
            <a:endParaRPr lang="en-US" altLang="zh-TW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200" dirty="0">
                <a:solidFill>
                  <a:srgbClr val="FF0000"/>
                </a:solidFill>
              </a:rPr>
              <a:t>死亡率</a:t>
            </a:r>
            <a:r>
              <a:rPr lang="zh-TW" altLang="en-US" sz="2200" dirty="0"/>
              <a:t>：死亡率通常以每年每一千人為單位來表示，用來衡量一部份人口中，一定規模的人口大小，每單位時間的死亡數目。</a:t>
            </a:r>
          </a:p>
          <a:p>
            <a:endParaRPr lang="en-US" altLang="zh-TW" sz="3200" dirty="0" smtClean="0"/>
          </a:p>
          <a:p>
            <a:endParaRPr lang="en-US" altLang="zh-TW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68097" cy="691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75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157592" cy="72008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金字塔的區分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由人口金字塔的形狀比較，大致可分成三個類型：低金字塔、高金字塔、彈頭型金字塔</a:t>
            </a:r>
            <a:r>
              <a:rPr lang="zh-TW" altLang="en-US" sz="3200" dirty="0" smtClean="0">
                <a:solidFill>
                  <a:srgbClr val="FF0000"/>
                </a:solidFill>
              </a:rPr>
              <a:t>。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r>
              <a:rPr lang="zh-TW" altLang="en-US" sz="2800" dirty="0"/>
              <a:t>低金字塔</a:t>
            </a:r>
            <a:r>
              <a:rPr lang="en-US" altLang="zh-TW" sz="2800" dirty="0"/>
              <a:t>---</a:t>
            </a:r>
            <a:r>
              <a:rPr lang="zh-TW" altLang="en-US" sz="2800" dirty="0"/>
              <a:t>出生率高</a:t>
            </a:r>
            <a:r>
              <a:rPr lang="en-US" altLang="zh-TW" sz="2800" dirty="0"/>
              <a:t>.</a:t>
            </a:r>
            <a:r>
              <a:rPr lang="zh-TW" altLang="en-US" sz="2800" dirty="0"/>
              <a:t>死亡率高</a:t>
            </a:r>
            <a:r>
              <a:rPr lang="en-US" altLang="zh-TW" sz="2800" dirty="0"/>
              <a:t>.</a:t>
            </a:r>
            <a:r>
              <a:rPr lang="zh-TW" altLang="en-US" sz="2800" dirty="0"/>
              <a:t>多半是開發中或為開發國家 </a:t>
            </a:r>
          </a:p>
          <a:p>
            <a:r>
              <a:rPr lang="zh-TW" altLang="en-US" sz="2800" dirty="0"/>
              <a:t>高金字塔</a:t>
            </a:r>
            <a:r>
              <a:rPr lang="en-US" altLang="zh-TW" sz="2800" dirty="0"/>
              <a:t>---</a:t>
            </a:r>
            <a:r>
              <a:rPr lang="zh-TW" altLang="en-US" sz="2800" dirty="0"/>
              <a:t>出生率與死亡率不相上下</a:t>
            </a:r>
            <a:r>
              <a:rPr lang="en-US" altLang="zh-TW" sz="2800" dirty="0"/>
              <a:t>.</a:t>
            </a:r>
            <a:r>
              <a:rPr lang="zh-TW" altLang="en-US" sz="2800" dirty="0"/>
              <a:t>多半是開發中國家的較先進型 </a:t>
            </a:r>
          </a:p>
          <a:p>
            <a:r>
              <a:rPr lang="zh-TW" altLang="en-US" sz="2800" dirty="0"/>
              <a:t>彈頭形</a:t>
            </a:r>
            <a:r>
              <a:rPr lang="en-US" altLang="zh-TW" sz="2800" dirty="0"/>
              <a:t>---</a:t>
            </a:r>
            <a:r>
              <a:rPr lang="zh-TW" altLang="en-US" sz="2800" dirty="0"/>
              <a:t>出生率小於死亡率</a:t>
            </a:r>
            <a:r>
              <a:rPr lang="en-US" altLang="zh-TW" sz="2800" dirty="0"/>
              <a:t>.</a:t>
            </a:r>
            <a:r>
              <a:rPr lang="zh-TW" altLang="en-US" sz="2800" dirty="0"/>
              <a:t>人口老化現象出現</a:t>
            </a:r>
            <a:r>
              <a:rPr lang="en-US" altLang="zh-TW" sz="2800" dirty="0"/>
              <a:t>.</a:t>
            </a:r>
            <a:r>
              <a:rPr lang="zh-TW" altLang="en-US" sz="2800" dirty="0"/>
              <a:t>多屬於已開發國家 </a:t>
            </a:r>
          </a:p>
          <a:p>
            <a:endParaRPr lang="en-US" altLang="zh-TW" sz="3200" dirty="0" smtClean="0">
              <a:solidFill>
                <a:srgbClr val="FF0000"/>
              </a:solidFill>
            </a:endParaRPr>
          </a:p>
          <a:p>
            <a:endParaRPr lang="zh-TW" altLang="en-US" sz="28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39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413744"/>
              </p:ext>
            </p:extLst>
          </p:nvPr>
        </p:nvGraphicFramePr>
        <p:xfrm>
          <a:off x="179512" y="404664"/>
          <a:ext cx="878497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54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364</TotalTime>
  <Words>1043</Words>
  <Application>Microsoft Office PowerPoint</Application>
  <PresentationFormat>如螢幕大小 (4:3)</PresentationFormat>
  <Paragraphs>105</Paragraphs>
  <Slides>21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流線</vt:lpstr>
      <vt:lpstr>老鷹組報告</vt:lpstr>
      <vt:lpstr> </vt:lpstr>
      <vt:lpstr>  目錄                </vt:lpstr>
      <vt:lpstr>台灣北部</vt:lpstr>
      <vt:lpstr>  金字塔定義</vt:lpstr>
      <vt:lpstr> 金字塔定義</vt:lpstr>
      <vt:lpstr>PowerPoint 簡報</vt:lpstr>
      <vt:lpstr> 金字塔的區分</vt:lpstr>
      <vt:lpstr>PowerPoint 簡報</vt:lpstr>
      <vt:lpstr>PowerPoint 簡報</vt:lpstr>
      <vt:lpstr>PowerPoint 簡報</vt:lpstr>
      <vt:lpstr>從92年、101年人口金字塔發現：</vt:lpstr>
      <vt:lpstr>人口分布</vt:lpstr>
      <vt:lpstr>台灣北部人口數</vt:lpstr>
      <vt:lpstr>台灣人口數統計表</vt:lpstr>
      <vt:lpstr>台灣北部人口折線圖</vt:lpstr>
      <vt:lpstr>從折線圖，我們發現：</vt:lpstr>
      <vt:lpstr>造成人口分布不均的原因</vt:lpstr>
      <vt:lpstr>人口分布不均所帶來的影響</vt:lpstr>
      <vt:lpstr>報告完畢，謝謝大家！！！</vt:lpstr>
      <vt:lpstr>THE 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老鷹組報告</dc:title>
  <dc:creator>申</dc:creator>
  <cp:lastModifiedBy>yamings</cp:lastModifiedBy>
  <cp:revision>54</cp:revision>
  <dcterms:created xsi:type="dcterms:W3CDTF">2013-09-30T13:52:55Z</dcterms:created>
  <dcterms:modified xsi:type="dcterms:W3CDTF">2013-10-14T02:03:48Z</dcterms:modified>
</cp:coreProperties>
</file>